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4"/>
  </p:sldMasterIdLst>
  <p:notesMasterIdLst>
    <p:notesMasterId r:id="rId40"/>
  </p:notesMasterIdLst>
  <p:handoutMasterIdLst>
    <p:handoutMasterId r:id="rId41"/>
  </p:handoutMasterIdLst>
  <p:sldIdLst>
    <p:sldId id="386" r:id="rId5"/>
    <p:sldId id="388" r:id="rId6"/>
    <p:sldId id="389" r:id="rId7"/>
    <p:sldId id="398" r:id="rId8"/>
    <p:sldId id="412" r:id="rId9"/>
    <p:sldId id="431" r:id="rId10"/>
    <p:sldId id="433" r:id="rId11"/>
    <p:sldId id="432" r:id="rId12"/>
    <p:sldId id="397" r:id="rId13"/>
    <p:sldId id="444" r:id="rId14"/>
    <p:sldId id="393" r:id="rId15"/>
    <p:sldId id="414" r:id="rId16"/>
    <p:sldId id="415" r:id="rId17"/>
    <p:sldId id="394" r:id="rId18"/>
    <p:sldId id="420" r:id="rId19"/>
    <p:sldId id="434" r:id="rId20"/>
    <p:sldId id="435" r:id="rId21"/>
    <p:sldId id="422" r:id="rId22"/>
    <p:sldId id="416" r:id="rId23"/>
    <p:sldId id="426" r:id="rId24"/>
    <p:sldId id="423" r:id="rId25"/>
    <p:sldId id="427" r:id="rId26"/>
    <p:sldId id="428" r:id="rId27"/>
    <p:sldId id="443" r:id="rId28"/>
    <p:sldId id="441" r:id="rId29"/>
    <p:sldId id="440" r:id="rId30"/>
    <p:sldId id="417" r:id="rId31"/>
    <p:sldId id="429" r:id="rId32"/>
    <p:sldId id="436" r:id="rId33"/>
    <p:sldId id="418" r:id="rId34"/>
    <p:sldId id="439" r:id="rId35"/>
    <p:sldId id="411" r:id="rId36"/>
    <p:sldId id="438" r:id="rId37"/>
    <p:sldId id="445" r:id="rId38"/>
    <p:sldId id="446"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282"/>
    <a:srgbClr val="ED7C31"/>
    <a:srgbClr val="2F5597"/>
    <a:srgbClr val="ED7D31"/>
    <a:srgbClr val="FFB88A"/>
    <a:srgbClr val="2F5598"/>
    <a:srgbClr val="8FAADC"/>
    <a:srgbClr val="B4C7E7"/>
    <a:srgbClr val="F9CBAD"/>
    <a:srgbClr val="F3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79" autoAdjust="0"/>
    <p:restoredTop sz="97882" autoAdjust="0"/>
  </p:normalViewPr>
  <p:slideViewPr>
    <p:cSldViewPr snapToGrid="0" showGuides="1">
      <p:cViewPr varScale="1">
        <p:scale>
          <a:sx n="138" d="100"/>
          <a:sy n="138" d="100"/>
        </p:scale>
        <p:origin x="200" y="568"/>
      </p:cViewPr>
      <p:guideLst/>
    </p:cSldViewPr>
  </p:slideViewPr>
  <p:outlineViewPr>
    <p:cViewPr>
      <p:scale>
        <a:sx n="33" d="100"/>
        <a:sy n="33" d="100"/>
      </p:scale>
      <p:origin x="0" y="-2736"/>
    </p:cViewPr>
  </p:outlineViewPr>
  <p:notesTextViewPr>
    <p:cViewPr>
      <p:scale>
        <a:sx n="3" d="2"/>
        <a:sy n="3" d="2"/>
      </p:scale>
      <p:origin x="0" y="0"/>
    </p:cViewPr>
  </p:notesTextViewPr>
  <p:sorterViewPr>
    <p:cViewPr>
      <p:scale>
        <a:sx n="33" d="100"/>
        <a:sy n="33" d="100"/>
      </p:scale>
      <p:origin x="0" y="0"/>
    </p:cViewPr>
  </p:sorterViewPr>
  <p:notesViewPr>
    <p:cSldViewPr snapToGrid="0" showGuides="1">
      <p:cViewPr varScale="1">
        <p:scale>
          <a:sx n="171" d="100"/>
          <a:sy n="171" d="100"/>
        </p:scale>
        <p:origin x="100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73d305bacc4c2cf3/Documents/Study/summer_22/Master%20Thesis/5%20Analysis%5eJ%20results/Analysis%20of%20MBT-net%20prediction.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'[Analysis of MBT-net prediction.xlsx]Sheet2'!$Q$12</cx:f>
        <cx:lvl ptCount="1"/>
      </cx:strDim>
      <cx:numDim type="val">
        <cx:f>'[Analysis of MBT-net prediction.xlsx]Sheet2'!$G$3:$G$12</cx:f>
        <cx:lvl ptCount="10" formatCode="0%">
          <cx:pt idx="0">0.0054945054945054949</cx:pt>
          <cx:pt idx="1">0.0099667774086378731</cx:pt>
          <cx:pt idx="2">0.012779552715654952</cx:pt>
          <cx:pt idx="3">0.07492795389048991</cx:pt>
          <cx:pt idx="4">0.031161473087818695</cx:pt>
          <cx:pt idx="5">0.052980132450331126</cx:pt>
          <cx:pt idx="6">0.055194805194805192</cx:pt>
          <cx:pt idx="7">0.033755274261603373</cx:pt>
          <cx:pt idx="8">0.02922077922077922</cx:pt>
          <cx:pt idx="9">0.054711246200607903</cx:pt>
        </cx:lvl>
      </cx:numDim>
    </cx:data>
    <cx:data id="1">
      <cx:strDim type="cat">
        <cx:f>'[Analysis of MBT-net prediction.xlsx]Sheet2'!$Q$12</cx:f>
        <cx:lvl ptCount="1"/>
      </cx:strDim>
      <cx:numDim type="val">
        <cx:f>'[Analysis of MBT-net prediction.xlsx]Sheet2'!$F$3:$F$12</cx:f>
        <cx:lvl ptCount="10" formatCode="0%">
          <cx:pt idx="0">0.071428571428571425</cx:pt>
          <cx:pt idx="1">0.08598726114649681</cx:pt>
          <cx:pt idx="2">0.080701754385964913</cx:pt>
          <cx:pt idx="3">0.10397553516819572</cx:pt>
          <cx:pt idx="4">0.091185410334346503</cx:pt>
          <cx:pt idx="5">0.095384615384615387</cx:pt>
          <cx:pt idx="6">0.11176470588235295</cx:pt>
          <cx:pt idx="7">0.084388185654008435</cx:pt>
          <cx:pt idx="8">0.07098765432098765</cx:pt>
          <cx:pt idx="9">0.079207920792079209</cx:pt>
        </cx:lvl>
      </cx:numDim>
    </cx:data>
  </cx:chartData>
  <cx:chart>
    <cx:title pos="t" align="ctr" overlay="0">
      <cx:tx>
        <cx:txData>
          <cx:v>Comparison of misclassified cell number, given two classes</cx:v>
        </cx:txData>
      </cx:tx>
      <cx:txPr>
        <a:bodyPr spcFirstLastPara="1" vertOverflow="ellipsis" horzOverflow="overflow" wrap="square" lIns="0" tIns="0" rIns="0" bIns="0" anchor="ctr" anchorCtr="1"/>
        <a:lstStyle/>
        <a:p>
          <a:pPr algn="ctr" rtl="0">
            <a:defRPr/>
          </a:pPr>
          <a:r>
            <a:rPr lang="en-GB" sz="1400" b="0" i="0" u="none" strike="noStrike" baseline="0" dirty="0">
              <a:solidFill>
                <a:sysClr val="windowText" lastClr="000000">
                  <a:lumMod val="65000"/>
                  <a:lumOff val="35000"/>
                </a:sysClr>
              </a:solidFill>
              <a:latin typeface="Calibri" panose="020F0502020204030204"/>
            </a:rPr>
            <a:t>Comparison of misclassified cell number, given two classes</a:t>
          </a:r>
        </a:p>
      </cx:txPr>
    </cx:title>
    <cx:plotArea>
      <cx:plotAreaRegion>
        <cx:series layoutId="boxWhisker" uniqueId="{00000000-520A-3E4A-8256-15C224F1363A}" formatIdx="1">
          <cx:tx>
            <cx:txData>
              <cx:f/>
              <cx:v>T-Cell count error</cx:v>
            </cx:txData>
          </cx:tx>
          <cx:spPr>
            <a:solidFill>
              <a:srgbClr val="FF0000"/>
            </a:solidFill>
          </cx:spPr>
          <cx:dataId val="0"/>
          <cx:layoutPr>
            <cx:statistics quartileMethod="exclusive"/>
          </cx:layoutPr>
        </cx:series>
        <cx:series layoutId="boxWhisker" uniqueId="{00000001-520A-3E4A-8256-15C224F1363A}">
          <cx:tx>
            <cx:txData>
              <cx:f/>
              <cx:v>Macrophage count error</cx:v>
            </cx:txData>
          </cx:tx>
          <cx:spPr>
            <a:solidFill>
              <a:srgbClr val="00B050"/>
            </a:solidFill>
          </cx:spPr>
          <cx:dataId val="1"/>
          <cx:layoutPr>
            <cx:statistics quartileMethod="exclusive"/>
          </cx:layoutPr>
        </cx:series>
      </cx:plotAreaRegion>
      <cx:axis id="0">
        <cx:catScaling gapWidth="1.5"/>
        <cx:tickLabels/>
      </cx:axis>
      <cx:axis id="1">
        <cx:valScaling max="0.25"/>
        <cx:title>
          <cx:tx>
            <cx:txData>
              <cx:v>Fraction of misclassified cells, %</cx:v>
            </cx:txData>
          </cx:tx>
          <cx:txPr>
            <a:bodyPr spcFirstLastPara="1" vertOverflow="ellipsis" horzOverflow="overflow" wrap="square" lIns="0" tIns="0" rIns="0" bIns="0" anchor="ctr" anchorCtr="1"/>
            <a:lstStyle/>
            <a:p>
              <a:pPr algn="ctr" rtl="0">
                <a:defRPr/>
              </a:pPr>
              <a:r>
                <a:rPr lang="en-GB" sz="900" b="0" i="0" u="none" strike="noStrike" baseline="0" dirty="0">
                  <a:solidFill>
                    <a:prstClr val="black">
                      <a:lumMod val="65000"/>
                      <a:lumOff val="35000"/>
                    </a:prstClr>
                  </a:solidFill>
                  <a:latin typeface="Arial"/>
                </a:rPr>
                <a:t>Fraction of misclassified cells, %</a:t>
              </a:r>
            </a:p>
          </cx:txPr>
        </cx:title>
        <cx:majorGridlines/>
        <cx:majorTickMarks type="out"/>
        <cx:tickLabels/>
      </cx:axis>
    </cx:plotArea>
    <cx:legend pos="r" align="ctr" overlay="0">
      <cx:txPr>
        <a:bodyPr spcFirstLastPara="1" vertOverflow="ellipsis" horzOverflow="overflow" wrap="square" lIns="0" tIns="0" rIns="0" bIns="0" anchor="ctr" anchorCtr="1"/>
        <a:lstStyle/>
        <a:p>
          <a:pPr algn="ctr" rtl="0">
            <a:defRPr/>
          </a:pPr>
          <a:endParaRPr lang="en-GB" sz="900" b="0" i="0" u="none" strike="noStrike" baseline="0">
            <a:solidFill>
              <a:prstClr val="black">
                <a:lumMod val="65000"/>
                <a:lumOff val="35000"/>
              </a:prstClr>
            </a:solidFill>
            <a:latin typeface="Arial"/>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02C9555C-46DE-4406-8ABE-45349F5208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4F3B590-57A4-4D61-9607-3C2EA36AB1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CE87A-16FF-4C7D-8292-0CB980715C8B}" type="datetimeFigureOut">
              <a:rPr lang="de-DE" smtClean="0"/>
              <a:t>20.09.22</a:t>
            </a:fld>
            <a:endParaRPr lang="de-DE"/>
          </a:p>
        </p:txBody>
      </p:sp>
      <p:sp>
        <p:nvSpPr>
          <p:cNvPr id="4" name="Fußzeilenplatzhalter 3">
            <a:extLst>
              <a:ext uri="{FF2B5EF4-FFF2-40B4-BE49-F238E27FC236}">
                <a16:creationId xmlns:a16="http://schemas.microsoft.com/office/drawing/2014/main" id="{4C6DC5A1-1CCC-484A-AB24-DCA2F05D59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24041CFA-48F6-4759-86C7-790FC637E9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2F6222-CCA6-4FA7-88E0-B7BAE53645AA}" type="slidenum">
              <a:rPr lang="de-DE" smtClean="0"/>
              <a:t>‹#›</a:t>
            </a:fld>
            <a:endParaRPr lang="de-DE"/>
          </a:p>
        </p:txBody>
      </p:sp>
    </p:spTree>
    <p:extLst>
      <p:ext uri="{BB962C8B-B14F-4D97-AF65-F5344CB8AC3E}">
        <p14:creationId xmlns:p14="http://schemas.microsoft.com/office/powerpoint/2010/main" val="1441832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CA62E-2216-4960-A875-4D2633F4A404}" type="datetimeFigureOut">
              <a:rPr lang="de-DE" smtClean="0"/>
              <a:t>20.09.22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93703-73BA-47D5-8B02-C172375928DA}" type="slidenum">
              <a:rPr lang="de-DE" smtClean="0"/>
              <a:t>‹#›</a:t>
            </a:fld>
            <a:endParaRPr lang="de-DE"/>
          </a:p>
        </p:txBody>
      </p:sp>
    </p:spTree>
    <p:extLst>
      <p:ext uri="{BB962C8B-B14F-4D97-AF65-F5344CB8AC3E}">
        <p14:creationId xmlns:p14="http://schemas.microsoft.com/office/powerpoint/2010/main" val="115331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to everybody! My name is Sergei Dobrovolskii, and I am studying a master's degree in advanced optical technologies at Friedrich Alexander </a:t>
            </a:r>
            <a:r>
              <a:rPr lang="en-GB" dirty="0" err="1"/>
              <a:t>Universit</a:t>
            </a:r>
            <a:r>
              <a:rPr lang="ru-RU" dirty="0" err="1"/>
              <a:t>ä</a:t>
            </a:r>
            <a:r>
              <a:rPr lang="en-GB" dirty="0"/>
              <a:t>t. Today, I am glad to present to you my Master Thesis presentation. The topic is </a:t>
            </a:r>
            <a:r>
              <a:rPr lang="en-US" sz="1200" kern="1400" dirty="0">
                <a:effectLst/>
                <a:latin typeface="Corbel" panose="020B0503020204020204" pitchFamily="34" charset="0"/>
                <a:ea typeface="Times New Roman" panose="02020603050405020304" pitchFamily="18" charset="0"/>
                <a:cs typeface="Linux Biolinum"/>
              </a:rPr>
              <a:t>Design and evaluation of a Deep Learning approach to quantify immune cell infiltrates in volumetric autofluorescence image data.</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a:t>
            </a:fld>
            <a:endParaRPr lang="de-DE"/>
          </a:p>
        </p:txBody>
      </p:sp>
    </p:spTree>
    <p:extLst>
      <p:ext uri="{BB962C8B-B14F-4D97-AF65-F5344CB8AC3E}">
        <p14:creationId xmlns:p14="http://schemas.microsoft.com/office/powerpoint/2010/main" val="484327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training datasets are essential for neural networks we must select an  appropriate </a:t>
            </a:r>
            <a:r>
              <a:rPr lang="en-GB" dirty="0" err="1"/>
              <a:t>labeling</a:t>
            </a:r>
            <a:r>
              <a:rPr lang="en-GB" dirty="0"/>
              <a:t> type. There are three common methods for annotating image data:</a:t>
            </a:r>
          </a:p>
          <a:p>
            <a:r>
              <a:rPr lang="en-GB" dirty="0"/>
              <a:t>- One example is segmentation. Every pixel belonging to a cell must be marked in segmentation.</a:t>
            </a:r>
          </a:p>
          <a:p>
            <a:r>
              <a:rPr lang="en-GB" dirty="0"/>
              <a:t>- The next is Boundary box. In this type of </a:t>
            </a:r>
            <a:r>
              <a:rPr lang="en-GB" dirty="0" err="1"/>
              <a:t>labeling</a:t>
            </a:r>
            <a:r>
              <a:rPr lang="en-GB" dirty="0"/>
              <a:t> approach, cell volume is fitted into a rectangular region</a:t>
            </a:r>
          </a:p>
          <a:p>
            <a:r>
              <a:rPr lang="en-GB" dirty="0"/>
              <a:t>- The final kind is point notation. It is the least common sort of annotation, but also the fastest one.</a:t>
            </a:r>
          </a:p>
          <a:p>
            <a:endParaRPr lang="en-GB" dirty="0"/>
          </a:p>
          <a:p>
            <a:r>
              <a:rPr lang="en-GB" dirty="0"/>
              <a:t>Why do we pick between </a:t>
            </a:r>
            <a:r>
              <a:rPr lang="en-GB" dirty="0" err="1"/>
              <a:t>labeling</a:t>
            </a:r>
            <a:r>
              <a:rPr lang="en-GB" dirty="0"/>
              <a:t> strategies? Because we wish to save time. </a:t>
            </a:r>
          </a:p>
          <a:p>
            <a:r>
              <a:rPr lang="en-GB" dirty="0"/>
              <a:t>- The typical size of a training dataset is greater than 10 images, thus 10 x 500 cells is 5000 annotations. That is a lot of tedious work. </a:t>
            </a:r>
          </a:p>
          <a:p>
            <a:r>
              <a:rPr lang="en-GB" dirty="0"/>
              <a:t>- Table one provides a comparison of time investments. Segmentation takes on average more than a minute to label a single cell. Boundary box requires 2 vertices (6 coordinates) which takes up to 60 seconds. And point notation requires only one vertex (3 coordinates) that takes up to 10 seconds.</a:t>
            </a:r>
          </a:p>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11</a:t>
            </a:fld>
            <a:endParaRPr lang="de-DE"/>
          </a:p>
        </p:txBody>
      </p:sp>
    </p:spTree>
    <p:extLst>
      <p:ext uri="{BB962C8B-B14F-4D97-AF65-F5344CB8AC3E}">
        <p14:creationId xmlns:p14="http://schemas.microsoft.com/office/powerpoint/2010/main" val="3702273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Why we don't use manually annotated data? Why to go with simulator? First goal is to test new ways of </a:t>
            </a:r>
            <a:r>
              <a:rPr lang="en-GB" dirty="0" err="1"/>
              <a:t>labeling</a:t>
            </a:r>
            <a:r>
              <a:rPr lang="en-GB" dirty="0"/>
              <a:t> that would minimize effort from pathologists. A second goal is to test which acquisition parameters and network architecture could be suitable for this task. All of this must be tested before experiment conduction and annotation.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In the current state of the project, a cell simulator has been developed and is being utilized to generate training data for MBT-net in order to evaluate its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proof of concept, MBT-net is created and trained using artificial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Future work will involve the acquisition of image stacks with researched parameters. Point notation will be manually applied to real stacks. Then, MBT-net will be trained on actual stacks. And we will utilize MBT-net to quantify and classify cells in volumetric pictures.</a:t>
            </a:r>
            <a:endParaRPr lang="en-DE" dirty="0"/>
          </a:p>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12</a:t>
            </a:fld>
            <a:endParaRPr lang="de-DE"/>
          </a:p>
        </p:txBody>
      </p:sp>
    </p:spTree>
    <p:extLst>
      <p:ext uri="{BB962C8B-B14F-4D97-AF65-F5344CB8AC3E}">
        <p14:creationId xmlns:p14="http://schemas.microsoft.com/office/powerpoint/2010/main" val="1204894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software framework for simulation of MPM stacks in FAD channel of immune cells in colon tissue.</a:t>
            </a:r>
          </a:p>
          <a:p>
            <a:r>
              <a:rPr lang="en-GB" dirty="0"/>
              <a:t> It can simulate different cell types with variable parameters (size, shape). It can simulate volumetric stacks, and even mimic presence of crypts.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14</a:t>
            </a:fld>
            <a:endParaRPr lang="de-DE"/>
          </a:p>
        </p:txBody>
      </p:sp>
    </p:spTree>
    <p:extLst>
      <p:ext uri="{BB962C8B-B14F-4D97-AF65-F5344CB8AC3E}">
        <p14:creationId xmlns:p14="http://schemas.microsoft.com/office/powerpoint/2010/main" val="388266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how the novel cell generation </a:t>
            </a:r>
            <a:r>
              <a:rPr lang="en-GB" dirty="0" err="1"/>
              <a:t>seq</a:t>
            </a:r>
            <a:r>
              <a:rPr lang="ru-RU" dirty="0"/>
              <a:t>г</a:t>
            </a:r>
            <a:r>
              <a:rPr lang="en-GB" dirty="0" err="1"/>
              <a:t>ence</a:t>
            </a:r>
            <a:r>
              <a:rPr lang="en-GB" dirty="0"/>
              <a:t> works. At first a gradient noise space is generated. </a:t>
            </a:r>
            <a:endParaRPr lang="ru-RU" dirty="0"/>
          </a:p>
          <a:p>
            <a:r>
              <a:rPr lang="ru-RU" dirty="0"/>
              <a:t>- </a:t>
            </a:r>
            <a:r>
              <a:rPr lang="en-GB" dirty="0"/>
              <a:t>Than a sphere is sampled from it to generate a noise patch. </a:t>
            </a:r>
            <a:endParaRPr lang="ru-RU" dirty="0"/>
          </a:p>
          <a:p>
            <a:r>
              <a:rPr lang="ru-RU" dirty="0"/>
              <a:t>- </a:t>
            </a:r>
            <a:r>
              <a:rPr lang="en-GB" dirty="0"/>
              <a:t>This noise patch is added to sphere in spherical coordinates </a:t>
            </a:r>
            <a:endParaRPr lang="ru-RU" dirty="0"/>
          </a:p>
          <a:p>
            <a:r>
              <a:rPr lang="ru-RU" dirty="0"/>
              <a:t>- </a:t>
            </a:r>
            <a:r>
              <a:rPr lang="en-GB" dirty="0"/>
              <a:t>to create a cell shape mask. </a:t>
            </a:r>
            <a:endParaRPr lang="ru-RU" dirty="0"/>
          </a:p>
          <a:p>
            <a:r>
              <a:rPr lang="ru-RU" dirty="0"/>
              <a:t>- </a:t>
            </a:r>
            <a:r>
              <a:rPr lang="en-GB" dirty="0"/>
              <a:t>Which is </a:t>
            </a:r>
            <a:r>
              <a:rPr lang="en-GB" dirty="0" err="1"/>
              <a:t>seqentially</a:t>
            </a:r>
            <a:r>
              <a:rPr lang="en-GB" dirty="0"/>
              <a:t> sampled from noise domain again, to create</a:t>
            </a:r>
            <a:r>
              <a:rPr lang="ru-RU" dirty="0"/>
              <a:t> </a:t>
            </a:r>
            <a:r>
              <a:rPr lang="en-GB" dirty="0"/>
              <a:t>intensity </a:t>
            </a:r>
            <a:r>
              <a:rPr lang="en-GB" dirty="0" err="1"/>
              <a:t>inhomogenity</a:t>
            </a:r>
            <a:r>
              <a:rPr lang="en-GB" dirty="0"/>
              <a:t>, </a:t>
            </a:r>
            <a:endParaRPr lang="ru-RU" dirty="0"/>
          </a:p>
          <a:p>
            <a:r>
              <a:rPr lang="ru-RU" dirty="0"/>
              <a:t>- </a:t>
            </a:r>
            <a:r>
              <a:rPr lang="en-GB" dirty="0"/>
              <a:t>which results in cell cytoplasm blob. To complete cell generation,</a:t>
            </a:r>
            <a:endParaRPr lang="ru-RU" dirty="0"/>
          </a:p>
          <a:p>
            <a:r>
              <a:rPr lang="ru-RU" dirty="0"/>
              <a:t>-</a:t>
            </a:r>
            <a:r>
              <a:rPr lang="en-GB" dirty="0"/>
              <a:t> nucleus mask is generated the same way as cytoplasm but with different parameters, and then it is subtracted from cytoplasm volume </a:t>
            </a:r>
            <a:endParaRPr lang="ru-RU" dirty="0"/>
          </a:p>
          <a:p>
            <a:r>
              <a:rPr lang="ru-RU" dirty="0"/>
              <a:t>- </a:t>
            </a:r>
            <a:r>
              <a:rPr lang="en-GB" dirty="0"/>
              <a:t>to complete cell.</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15</a:t>
            </a:fld>
            <a:endParaRPr lang="de-DE"/>
          </a:p>
        </p:txBody>
      </p:sp>
    </p:spTree>
    <p:extLst>
      <p:ext uri="{BB962C8B-B14F-4D97-AF65-F5344CB8AC3E}">
        <p14:creationId xmlns:p14="http://schemas.microsoft.com/office/powerpoint/2010/main" val="2479370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examine how noise space is formed, as this is what dictates the shape of the cell.</a:t>
            </a:r>
            <a:endParaRPr lang="ru-RU" dirty="0"/>
          </a:p>
          <a:p>
            <a:pPr marL="171450" indent="-171450">
              <a:buFontTx/>
              <a:buChar char="-"/>
            </a:pPr>
            <a:r>
              <a:rPr lang="en-GB" dirty="0"/>
              <a:t>To generate noise domain, a small number of domains of varying scales are generated and added.</a:t>
            </a:r>
            <a:endParaRPr lang="ru-RU" dirty="0"/>
          </a:p>
          <a:p>
            <a:pPr marL="171450" indent="-171450">
              <a:buFontTx/>
              <a:buChar char="-"/>
            </a:pPr>
            <a:r>
              <a:rPr lang="en-GB" dirty="0"/>
              <a:t>This produces a noise domain, which may be sampled in spherical coordinates</a:t>
            </a:r>
            <a:endParaRPr lang="ru-RU" dirty="0"/>
          </a:p>
          <a:p>
            <a:pPr marL="171450" indent="-171450">
              <a:buFontTx/>
              <a:buChar char="-"/>
            </a:pPr>
            <a:r>
              <a:rPr lang="en-GB" dirty="0"/>
              <a:t>to form a cell shape. </a:t>
            </a:r>
            <a:endParaRPr lang="ru-RU" dirty="0"/>
          </a:p>
          <a:p>
            <a:pPr marL="171450" indent="-171450">
              <a:buFontTx/>
              <a:buChar char="-"/>
            </a:pPr>
            <a:r>
              <a:rPr lang="en-GB" dirty="0"/>
              <a:t>To alter noise domain frequencies a modulation function was utilized. By changing the value of gamma, the effect of high frequencies on the resulting domain can be changed. </a:t>
            </a:r>
            <a:endParaRPr lang="ru-RU" dirty="0"/>
          </a:p>
          <a:p>
            <a:pPr marL="171450" indent="-171450">
              <a:buFontTx/>
              <a:buChar char="-"/>
            </a:pPr>
            <a:r>
              <a:rPr lang="en-GB" dirty="0"/>
              <a:t>Here you can observe how gamma parameter changes cell shape. By changing parameters, different cell types could be generated.</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16</a:t>
            </a:fld>
            <a:endParaRPr lang="de-DE"/>
          </a:p>
        </p:txBody>
      </p:sp>
    </p:spTree>
    <p:extLst>
      <p:ext uri="{BB962C8B-B14F-4D97-AF65-F5344CB8AC3E}">
        <p14:creationId xmlns:p14="http://schemas.microsoft.com/office/powerpoint/2010/main" val="1313957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Table 2 you can find the simulation settings used for simulation of  macrophages and T-cells. </a:t>
            </a:r>
            <a:endParaRPr lang="ru-RU" dirty="0"/>
          </a:p>
          <a:p>
            <a:r>
              <a:rPr lang="ru-RU" dirty="0"/>
              <a:t>- </a:t>
            </a:r>
            <a:r>
              <a:rPr lang="en-GB" dirty="0"/>
              <a:t>And here is the result. Two cell types looks distinguishable and mimic real cell appearance.</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17</a:t>
            </a:fld>
            <a:endParaRPr lang="de-DE"/>
          </a:p>
        </p:txBody>
      </p:sp>
    </p:spTree>
    <p:extLst>
      <p:ext uri="{BB962C8B-B14F-4D97-AF65-F5344CB8AC3E}">
        <p14:creationId xmlns:p14="http://schemas.microsoft.com/office/powerpoint/2010/main" val="517473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left can be seen a simulated stack layer. The real stack layer is depicted in the middle, while a volumetric view of simulated cells is depicted on the right.</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18</a:t>
            </a:fld>
            <a:endParaRPr lang="de-DE"/>
          </a:p>
        </p:txBody>
      </p:sp>
    </p:spTree>
    <p:extLst>
      <p:ext uri="{BB962C8B-B14F-4D97-AF65-F5344CB8AC3E}">
        <p14:creationId xmlns:p14="http://schemas.microsoft.com/office/powerpoint/2010/main" val="2677179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Neural network. What is its purpose? It must forecast the position of each cell in each class. How will it be implemented? </a:t>
            </a:r>
            <a:endParaRPr lang="ru-RU" dirty="0"/>
          </a:p>
          <a:p>
            <a:pPr marL="171450" indent="-171450">
              <a:buFontTx/>
              <a:buChar char="-"/>
            </a:pPr>
            <a:r>
              <a:rPr lang="en-GB" dirty="0"/>
              <a:t>First, a simulated stack is fed into the MBT-net. </a:t>
            </a:r>
            <a:endParaRPr lang="ru-RU" dirty="0"/>
          </a:p>
          <a:p>
            <a:pPr marL="171450" indent="-171450">
              <a:buFontTx/>
              <a:buChar char="-"/>
            </a:pPr>
            <a:r>
              <a:rPr lang="en-US" dirty="0"/>
              <a:t>.</a:t>
            </a:r>
            <a:endParaRPr lang="ru-RU" dirty="0"/>
          </a:p>
          <a:p>
            <a:pPr marL="171450" indent="-171450">
              <a:buFontTx/>
              <a:buChar char="-"/>
            </a:pPr>
            <a:r>
              <a:rPr lang="en-GB" dirty="0"/>
              <a:t>The network forecasts the probability density function. It shows a probability of cell </a:t>
            </a:r>
            <a:r>
              <a:rPr lang="en-GB" dirty="0" err="1"/>
              <a:t>existince</a:t>
            </a:r>
            <a:r>
              <a:rPr lang="en-GB" dirty="0"/>
              <a:t> at a given pixel</a:t>
            </a:r>
          </a:p>
          <a:p>
            <a:pPr marL="171450" indent="-171450">
              <a:buFontTx/>
              <a:buChar char="-"/>
            </a:pPr>
            <a:r>
              <a:rPr lang="en-GB" dirty="0"/>
              <a:t>We collect PDF for each class</a:t>
            </a:r>
          </a:p>
          <a:p>
            <a:pPr marL="171450" indent="-171450">
              <a:buFontTx/>
              <a:buChar char="-"/>
            </a:pPr>
            <a:r>
              <a:rPr lang="en-GB" dirty="0"/>
              <a:t>post-process it using a simple threshold</a:t>
            </a:r>
          </a:p>
          <a:p>
            <a:pPr marL="171450" indent="-171450">
              <a:buFontTx/>
              <a:buChar char="-"/>
            </a:pPr>
            <a:r>
              <a:rPr lang="en-GB" dirty="0"/>
              <a:t>and extract information about cells, their location, and class.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20</a:t>
            </a:fld>
            <a:endParaRPr lang="de-DE"/>
          </a:p>
        </p:txBody>
      </p:sp>
    </p:spTree>
    <p:extLst>
      <p:ext uri="{BB962C8B-B14F-4D97-AF65-F5344CB8AC3E}">
        <p14:creationId xmlns:p14="http://schemas.microsoft.com/office/powerpoint/2010/main" val="103670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MBT-net is based on U-net and </a:t>
            </a:r>
            <a:r>
              <a:rPr lang="en-GB" dirty="0" err="1"/>
              <a:t>LinkNET</a:t>
            </a:r>
            <a:r>
              <a:rPr lang="en-GB" dirty="0"/>
              <a:t>, two common segmentation task architectures. MBT-net is an encoder-decoder network that has skipped connections. </a:t>
            </a:r>
          </a:p>
          <a:p>
            <a:pPr marL="171450" indent="-171450">
              <a:buFontTx/>
              <a:buChar char="-"/>
            </a:pPr>
            <a:r>
              <a:rPr lang="en-GB" dirty="0"/>
              <a:t>The encoder block of a network has two functions: data compression and feature extraction. The stack's spatial resolution decreases as its number of channels (features) increases. </a:t>
            </a:r>
          </a:p>
          <a:p>
            <a:pPr marL="171450" indent="-171450">
              <a:buFontTx/>
              <a:buChar char="-"/>
            </a:pPr>
            <a:r>
              <a:rPr lang="en-GB" dirty="0"/>
              <a:t>You can see how shape of stack changes from left to right. In the bottleneck of the network, the stack shrinks by a factor of 7.5 and the number of features increases to 36.</a:t>
            </a:r>
          </a:p>
          <a:p>
            <a:pPr marL="171450" indent="-171450">
              <a:buFontTx/>
              <a:buChar char="-"/>
            </a:pPr>
            <a:r>
              <a:rPr lang="en-GB" dirty="0"/>
              <a:t>The next block is a decoder. Its objective is to extract features and reconstruct data from low-resolution input and encoder output. How does it work? It interpolates the image using trilinear interpolation, and in order to obtain spatial information</a:t>
            </a:r>
          </a:p>
          <a:p>
            <a:pPr marL="171450" indent="-171450">
              <a:buFontTx/>
              <a:buChar char="-"/>
            </a:pPr>
            <a:r>
              <a:rPr lang="en-GB" dirty="0"/>
              <a:t>it sums the output of the encoder block with input tensor.</a:t>
            </a:r>
          </a:p>
          <a:p>
            <a:pPr marL="171450" indent="-171450">
              <a:buFontTx/>
              <a:buChar char="-"/>
            </a:pPr>
            <a:r>
              <a:rPr lang="en-GB" dirty="0"/>
              <a:t>-This operation is repeated for each resolution that matches input/output. In the network end Softmax function, also known as normalized exponential function, is applied to span pixels in probabilistic range from 0 to 1. </a:t>
            </a:r>
          </a:p>
          <a:p>
            <a:pPr marL="171450" indent="-171450">
              <a:buFontTx/>
              <a:buChar char="-"/>
            </a:pPr>
            <a:r>
              <a:rPr lang="en-GB" dirty="0"/>
              <a:t>And in the end we've got 3 stacks of original shape, that predicts three classes: T-cell, Macrophage and Background.</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21</a:t>
            </a:fld>
            <a:endParaRPr lang="de-DE"/>
          </a:p>
        </p:txBody>
      </p:sp>
    </p:spTree>
    <p:extLst>
      <p:ext uri="{BB962C8B-B14F-4D97-AF65-F5344CB8AC3E}">
        <p14:creationId xmlns:p14="http://schemas.microsoft.com/office/powerpoint/2010/main" val="3768621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see how training is done.</a:t>
            </a:r>
          </a:p>
          <a:p>
            <a:r>
              <a:rPr lang="en-GB" dirty="0"/>
              <a:t>We use cell simulator to produce stacks and ground truth pdfs.</a:t>
            </a:r>
          </a:p>
          <a:p>
            <a:r>
              <a:rPr lang="en-GB" dirty="0"/>
              <a:t>We feed a stack to network and it outputs something. It does not look as our ground truth data at all, because network is not trained yet. To fix that we introduce ground truth pdf and</a:t>
            </a:r>
          </a:p>
          <a:p>
            <a:r>
              <a:rPr lang="en-GB" dirty="0"/>
              <a:t>we force network to minimize difference between its output and ground truth.</a:t>
            </a:r>
          </a:p>
          <a:p>
            <a:r>
              <a:rPr lang="en-GB" dirty="0"/>
              <a:t>This difference, known as loss is being used in backpropagation process to update network's weights and improve its output prediction.</a:t>
            </a:r>
          </a:p>
          <a:p>
            <a:r>
              <a:rPr lang="en-GB" dirty="0"/>
              <a:t>In table 3 you can observe successful training parameters for this project. As loss function we used a weighted cross entropy loss, optimizer Adam, and 20 simulated stacks, 15 for training, 5 for validation and 10 for testing.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22</a:t>
            </a:fld>
            <a:endParaRPr lang="de-DE"/>
          </a:p>
        </p:txBody>
      </p:sp>
    </p:spTree>
    <p:extLst>
      <p:ext uri="{BB962C8B-B14F-4D97-AF65-F5344CB8AC3E}">
        <p14:creationId xmlns:p14="http://schemas.microsoft.com/office/powerpoint/2010/main" val="130949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FAU</a:t>
            </a:r>
            <a:r>
              <a:rPr lang="ru-RU" dirty="0"/>
              <a:t> </a:t>
            </a:r>
            <a:r>
              <a:rPr lang="ru-RU" dirty="0" err="1"/>
              <a:t>M</a:t>
            </a:r>
            <a:r>
              <a:rPr lang="en-US" dirty="0"/>
              <a:t>BT </a:t>
            </a:r>
            <a:r>
              <a:rPr lang="en-GB" dirty="0"/>
              <a:t>laboratory, we examine immune cell infiltrations in colon tissue. For research purposes, label-free Multiphoton stacks were acquired. Stacks are a good source of data, but cells must be counted and classified for statistical analysis. This work aims to provide an answer to this question. We will begin with a chapter on motivation before moving on to the developed software "Cell simulator" and trained neural network that counts cells. Finally, we will discuss the outcomes and draw a conclusion.</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a:t>
            </a:fld>
            <a:endParaRPr lang="de-DE"/>
          </a:p>
        </p:txBody>
      </p:sp>
    </p:spTree>
    <p:extLst>
      <p:ext uri="{BB962C8B-B14F-4D97-AF65-F5344CB8AC3E}">
        <p14:creationId xmlns:p14="http://schemas.microsoft.com/office/powerpoint/2010/main" val="262286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illustrates how MBT-net prediction was refined during the training process. Each epoch output gradually improves in quality. Cellular regions become increasingly localized and are consequently segregated. The validation and training loss curves are displayed on the right. It demonstrates how the network improves during training time.</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23</a:t>
            </a:fld>
            <a:endParaRPr lang="de-DE"/>
          </a:p>
        </p:txBody>
      </p:sp>
    </p:spTree>
    <p:extLst>
      <p:ext uri="{BB962C8B-B14F-4D97-AF65-F5344CB8AC3E}">
        <p14:creationId xmlns:p14="http://schemas.microsoft.com/office/powerpoint/2010/main" val="1058016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 want to show you a zoomed image of network prediction. Macrophages and T-cells are localized and predicted correctly.</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24</a:t>
            </a:fld>
            <a:endParaRPr lang="de-DE"/>
          </a:p>
        </p:txBody>
      </p:sp>
    </p:spTree>
    <p:extLst>
      <p:ext uri="{BB962C8B-B14F-4D97-AF65-F5344CB8AC3E}">
        <p14:creationId xmlns:p14="http://schemas.microsoft.com/office/powerpoint/2010/main" val="2999226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an additional instance of a densely populated stack. The network behaved well in this instance. Cells are accurately located. But it does not work always.</a:t>
            </a:r>
          </a:p>
          <a:p>
            <a:pPr marL="171450" indent="-171450">
              <a:buFontTx/>
              <a:buChar char="-"/>
            </a:pPr>
            <a:r>
              <a:rPr lang="en-GB" dirty="0"/>
              <a:t>On the image to the right is an illustration of poor cell localization performance.</a:t>
            </a:r>
          </a:p>
          <a:p>
            <a:pPr marL="171450" indent="-171450">
              <a:buFontTx/>
              <a:buChar char="-"/>
            </a:pPr>
            <a:r>
              <a:rPr lang="en-GB" dirty="0"/>
              <a:t>Here in frame A, three T-cells have created a cluster, which the network misidentifies as a macrophage.</a:t>
            </a:r>
          </a:p>
          <a:p>
            <a:pPr marL="171450" indent="-171450">
              <a:buFontTx/>
              <a:buChar char="-"/>
            </a:pPr>
            <a:r>
              <a:rPr lang="en-GB" dirty="0"/>
              <a:t>Certain macrophages on this image exhibit double prediction, as illustrated here in frame B.</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25</a:t>
            </a:fld>
            <a:endParaRPr lang="de-DE"/>
          </a:p>
        </p:txBody>
      </p:sp>
    </p:spTree>
    <p:extLst>
      <p:ext uri="{BB962C8B-B14F-4D97-AF65-F5344CB8AC3E}">
        <p14:creationId xmlns:p14="http://schemas.microsoft.com/office/powerpoint/2010/main" val="647967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Following our curiosity as an experiment, we attempted to feed the network a real stack. The outcome can be observed on this slide. As can be seen, it finds very few cells on this stack. Clearly, simulated data cannot adequately replicate the complexity of real data to develop networks capable of handling real data.</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26</a:t>
            </a:fld>
            <a:endParaRPr lang="de-DE"/>
          </a:p>
        </p:txBody>
      </p:sp>
    </p:spTree>
    <p:extLst>
      <p:ext uri="{BB962C8B-B14F-4D97-AF65-F5344CB8AC3E}">
        <p14:creationId xmlns:p14="http://schemas.microsoft.com/office/powerpoint/2010/main" val="3903976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cell quantification, it is necessary to process the network output. Consider pm, </a:t>
            </a:r>
            <a:r>
              <a:rPr lang="en-GB" dirty="0" err="1"/>
              <a:t>pt</a:t>
            </a:r>
            <a:r>
              <a:rPr lang="en-GB" dirty="0"/>
              <a:t>, and pb as macrophage, T-cell, and background probability.</a:t>
            </a:r>
          </a:p>
          <a:p>
            <a:endParaRPr lang="en-GB" dirty="0"/>
          </a:p>
          <a:p>
            <a:pPr marL="171450" indent="-171450">
              <a:buFontTx/>
              <a:buChar char="-"/>
            </a:pPr>
            <a:r>
              <a:rPr lang="en-GB" dirty="0"/>
              <a:t>To identify cells, we created the following method.</a:t>
            </a:r>
          </a:p>
          <a:p>
            <a:pPr marL="171450" indent="-171450">
              <a:buFontTx/>
              <a:buChar char="-"/>
            </a:pPr>
            <a:r>
              <a:rPr lang="en-GB" dirty="0"/>
              <a:t>Given that a network output is passed through a </a:t>
            </a:r>
            <a:r>
              <a:rPr lang="en-GB" dirty="0" err="1"/>
              <a:t>softmax</a:t>
            </a:r>
            <a:r>
              <a:rPr lang="en-GB" dirty="0"/>
              <a:t> function, the sum of probabilities for each pixel will always equal to one. That is a property of </a:t>
            </a:r>
            <a:r>
              <a:rPr lang="en-GB" dirty="0" err="1"/>
              <a:t>softmax</a:t>
            </a:r>
            <a:r>
              <a:rPr lang="en-GB" dirty="0"/>
              <a:t> function.</a:t>
            </a:r>
          </a:p>
          <a:p>
            <a:pPr marL="171450" indent="-171450">
              <a:buFontTx/>
              <a:buChar char="-"/>
            </a:pPr>
            <a:r>
              <a:rPr lang="en-GB" dirty="0"/>
              <a:t>We can determine the likelihood of cell existence in a given volume based on this property. The sum of probabilities for both cell types can be written as </a:t>
            </a:r>
            <a:r>
              <a:rPr lang="en-GB" dirty="0" err="1"/>
              <a:t>Pm+Pt</a:t>
            </a:r>
            <a:r>
              <a:rPr lang="en-GB" dirty="0"/>
              <a:t> = </a:t>
            </a:r>
            <a:r>
              <a:rPr lang="en-GB" dirty="0" err="1"/>
              <a:t>Pcell</a:t>
            </a:r>
            <a:r>
              <a:rPr lang="en-GB" dirty="0"/>
              <a:t>. This quantity </a:t>
            </a:r>
            <a:r>
              <a:rPr lang="en-GB" dirty="0" err="1"/>
              <a:t>pcell</a:t>
            </a:r>
            <a:r>
              <a:rPr lang="en-GB" dirty="0"/>
              <a:t> equals one minus pb, given the </a:t>
            </a:r>
            <a:r>
              <a:rPr lang="en-GB" dirty="0" err="1"/>
              <a:t>softmax</a:t>
            </a:r>
            <a:r>
              <a:rPr lang="en-GB" dirty="0"/>
              <a:t> property.</a:t>
            </a:r>
          </a:p>
          <a:p>
            <a:pPr marL="171450" indent="-171450">
              <a:buFontTx/>
              <a:buChar char="-"/>
            </a:pPr>
            <a:r>
              <a:rPr lang="en-GB" dirty="0"/>
              <a:t>For each region </a:t>
            </a:r>
            <a:r>
              <a:rPr lang="en-GB" dirty="0" err="1"/>
              <a:t>ploc</a:t>
            </a:r>
            <a:r>
              <a:rPr lang="en-GB" dirty="0"/>
              <a:t> belonging to a </a:t>
            </a:r>
            <a:r>
              <a:rPr lang="en-GB" dirty="0" err="1"/>
              <a:t>pcell</a:t>
            </a:r>
            <a:r>
              <a:rPr lang="en-GB" dirty="0"/>
              <a:t>, the coordinate with the highest cell probability is determined.</a:t>
            </a:r>
          </a:p>
          <a:p>
            <a:pPr marL="171450" indent="-171450">
              <a:buFontTx/>
              <a:buChar char="-"/>
            </a:pPr>
            <a:r>
              <a:rPr lang="en-GB" dirty="0"/>
              <a:t>In the final stage, we compare the likelihood of cell and t-cell at this site to determine the final cell class.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28</a:t>
            </a:fld>
            <a:endParaRPr lang="de-DE"/>
          </a:p>
        </p:txBody>
      </p:sp>
    </p:spTree>
    <p:extLst>
      <p:ext uri="{BB962C8B-B14F-4D97-AF65-F5344CB8AC3E}">
        <p14:creationId xmlns:p14="http://schemas.microsoft.com/office/powerpoint/2010/main" val="1419666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10 test stacks were generated to evaluate the performance of the trained </a:t>
            </a:r>
            <a:r>
              <a:rPr lang="en-GB" dirty="0" err="1"/>
              <a:t>mbt</a:t>
            </a:r>
            <a:r>
              <a:rPr lang="en-GB" dirty="0"/>
              <a:t>-net. The network estimated the number of macrophages and T-cells with a maximum error of 11%.</a:t>
            </a:r>
          </a:p>
          <a:p>
            <a:r>
              <a:rPr lang="en-GB" dirty="0"/>
              <a:t>- On this graph, the error distribution of misclassified cells for given classes may be viewed. Now we can draw the conclusions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29</a:t>
            </a:fld>
            <a:endParaRPr lang="de-DE"/>
          </a:p>
        </p:txBody>
      </p:sp>
    </p:spTree>
    <p:extLst>
      <p:ext uri="{BB962C8B-B14F-4D97-AF65-F5344CB8AC3E}">
        <p14:creationId xmlns:p14="http://schemas.microsoft.com/office/powerpoint/2010/main" val="3390660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Simulator for creating 3D data-sets is developed. It can be used for generation of arbitrary volumetric data and not only for immune cells in FAD channel.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Neural Network for quantification and classification of immune cells in volumetric images is developed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As a result </a:t>
            </a:r>
            <a:r>
              <a:rPr lang="de-DE" dirty="0"/>
              <a:t>after </a:t>
            </a:r>
            <a:r>
              <a:rPr lang="de-DE" dirty="0" err="1"/>
              <a:t>training</a:t>
            </a:r>
            <a:r>
              <a:rPr lang="de-DE" dirty="0"/>
              <a:t> on </a:t>
            </a:r>
            <a:r>
              <a:rPr lang="de-DE" dirty="0" err="1"/>
              <a:t>synthetic</a:t>
            </a:r>
            <a:r>
              <a:rPr lang="de-DE" dirty="0"/>
              <a:t> </a:t>
            </a:r>
            <a:r>
              <a:rPr lang="de-DE" dirty="0" err="1"/>
              <a:t>data</a:t>
            </a:r>
            <a:r>
              <a:rPr lang="de-DE" dirty="0"/>
              <a:t> </a:t>
            </a:r>
            <a:r>
              <a:rPr lang="en-DE" dirty="0"/>
              <a:t>90% counting/classification accuracy was achieved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DE" sz="1200" b="1" i="0" u="none" strike="noStrike" kern="1200" cap="none" spc="0" normalizeH="0" baseline="0" noProof="0" dirty="0">
                <a:ln>
                  <a:noFill/>
                </a:ln>
                <a:solidFill>
                  <a:prstClr val="black"/>
                </a:solidFill>
                <a:effectLst/>
                <a:uLnTx/>
                <a:uFillTx/>
                <a:latin typeface="Arial"/>
                <a:ea typeface="+mn-ea"/>
                <a:cs typeface="+mn-cs"/>
              </a:rPr>
              <a:t>Future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Stacks with acquired acquisition parameters will be captured and used for training MBT-net.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MBT-net will be improved to count and classify cells even better, and after training on real data will be used for research purposes.</a:t>
            </a:r>
          </a:p>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31</a:t>
            </a:fld>
            <a:endParaRPr lang="de-DE"/>
          </a:p>
        </p:txBody>
      </p:sp>
    </p:spTree>
    <p:extLst>
      <p:ext uri="{BB962C8B-B14F-4D97-AF65-F5344CB8AC3E}">
        <p14:creationId xmlns:p14="http://schemas.microsoft.com/office/powerpoint/2010/main" val="3629537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Thank you for your attention. Now I would be glad to answer your questions.</a:t>
            </a:r>
          </a:p>
        </p:txBody>
      </p:sp>
      <p:sp>
        <p:nvSpPr>
          <p:cNvPr id="4" name="Slide Number Placeholder 3"/>
          <p:cNvSpPr>
            <a:spLocks noGrp="1"/>
          </p:cNvSpPr>
          <p:nvPr>
            <p:ph type="sldNum" sz="quarter" idx="5"/>
          </p:nvPr>
        </p:nvSpPr>
        <p:spPr/>
        <p:txBody>
          <a:bodyPr/>
          <a:lstStyle/>
          <a:p>
            <a:fld id="{E1F93703-73BA-47D5-8B02-C172375928DA}" type="slidenum">
              <a:rPr lang="de-DE" smtClean="0"/>
              <a:t>32</a:t>
            </a:fld>
            <a:endParaRPr lang="de-DE"/>
          </a:p>
        </p:txBody>
      </p:sp>
    </p:spTree>
    <p:extLst>
      <p:ext uri="{BB962C8B-B14F-4D97-AF65-F5344CB8AC3E}">
        <p14:creationId xmlns:p14="http://schemas.microsoft.com/office/powerpoint/2010/main" val="214314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analysis begins with experimental data </a:t>
            </a:r>
          </a:p>
          <a:p>
            <a:r>
              <a:rPr lang="en-GB" dirty="0"/>
              <a:t>- In our case it is a volumetric image named </a:t>
            </a:r>
            <a:r>
              <a:rPr lang="en-GB"/>
              <a:t>stack. </a:t>
            </a:r>
            <a:r>
              <a:rPr lang="en-GB" dirty="0"/>
              <a:t>It contains three autofluorescence channels: red for FAD (Flavin adenine dinucleotide), green for NADH (nicotinamide adenine dinucleotide (NAD) + hydrogen (H), and blue for collagen. Then, you select the channel you wish to work with, which in our instance is the FAD channel because it properly represents immune cells.</a:t>
            </a:r>
          </a:p>
          <a:p>
            <a:r>
              <a:rPr lang="en-GB" dirty="0"/>
              <a:t>- And then you employ an algorithm to process this data and obtain cell masks for each instance of a cell.</a:t>
            </a:r>
          </a:p>
          <a:p>
            <a:r>
              <a:rPr lang="en-GB" dirty="0"/>
              <a:t>- After that you work with statistical analysis. Let's find out which algorithm should be used for cell segmentation?</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4</a:t>
            </a:fld>
            <a:endParaRPr lang="de-DE"/>
          </a:p>
        </p:txBody>
      </p:sp>
    </p:spTree>
    <p:extLst>
      <p:ext uri="{BB962C8B-B14F-4D97-AF65-F5344CB8AC3E}">
        <p14:creationId xmlns:p14="http://schemas.microsoft.com/office/powerpoint/2010/main" val="29123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computer vision, there are three fundamental types of algorithms:</a:t>
            </a:r>
          </a:p>
          <a:p>
            <a:r>
              <a:rPr lang="en-GB" dirty="0"/>
              <a:t>- classical algorithms, like thresholding, watershed, region growing</a:t>
            </a:r>
          </a:p>
          <a:p>
            <a:r>
              <a:rPr lang="en-GB" dirty="0"/>
              <a:t>- classical machine learning, like </a:t>
            </a:r>
            <a:r>
              <a:rPr lang="en-GB" dirty="0" err="1"/>
              <a:t>Ilastik</a:t>
            </a:r>
            <a:r>
              <a:rPr lang="en-GB" dirty="0"/>
              <a:t> and Weka segmentation plugin for </a:t>
            </a:r>
            <a:r>
              <a:rPr lang="en-GB" dirty="0" err="1"/>
              <a:t>imageJ</a:t>
            </a:r>
            <a:endParaRPr lang="en-GB" dirty="0"/>
          </a:p>
          <a:p>
            <a:r>
              <a:rPr lang="en-GB" dirty="0"/>
              <a:t>- and modern machine learning also known as (deep learning).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5</a:t>
            </a:fld>
            <a:endParaRPr lang="de-DE"/>
          </a:p>
        </p:txBody>
      </p:sp>
    </p:spTree>
    <p:extLst>
      <p:ext uri="{BB962C8B-B14F-4D97-AF65-F5344CB8AC3E}">
        <p14:creationId xmlns:p14="http://schemas.microsoft.com/office/powerpoint/2010/main" val="3684711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Common sequences for classical algorithms include</a:t>
            </a:r>
            <a:br>
              <a:rPr lang="en-GB" dirty="0"/>
            </a:br>
            <a:r>
              <a:rPr lang="en-GB" dirty="0"/>
              <a:t>- blurring</a:t>
            </a:r>
          </a:p>
          <a:p>
            <a:r>
              <a:rPr lang="en-GB" dirty="0"/>
              <a:t>- thresholding</a:t>
            </a:r>
          </a:p>
          <a:p>
            <a:r>
              <a:rPr lang="en-GB" dirty="0"/>
              <a:t>- binary operations like filling holes</a:t>
            </a:r>
          </a:p>
          <a:p>
            <a:r>
              <a:rPr lang="en-GB" dirty="0"/>
              <a:t>- erosion</a:t>
            </a:r>
          </a:p>
          <a:p>
            <a:r>
              <a:rPr lang="en-GB" dirty="0"/>
              <a:t>- dilation</a:t>
            </a:r>
          </a:p>
          <a:p>
            <a:r>
              <a:rPr lang="en-GB" dirty="0"/>
              <a:t>- and watershed. - - The features of each segmented cell are then extracted for cell classification. -Size, -volume, -perimeter, -intensity, -sphericity, -shape, -eccentricity, -texture, etc. Already, the outcome does not appear promising.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6</a:t>
            </a:fld>
            <a:endParaRPr lang="de-DE"/>
          </a:p>
        </p:txBody>
      </p:sp>
    </p:spTree>
    <p:extLst>
      <p:ext uri="{BB962C8B-B14F-4D97-AF65-F5344CB8AC3E}">
        <p14:creationId xmlns:p14="http://schemas.microsoft.com/office/powerpoint/2010/main" val="2139864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classical algorithms do not work with our data? -There are following reasons:</a:t>
            </a:r>
          </a:p>
          <a:p>
            <a:r>
              <a:rPr lang="en-GB" dirty="0"/>
              <a:t>1. Images are volumetric and not planar. Most of classical approaches were developed for 2d data, and don't scale up well for 3d.</a:t>
            </a:r>
          </a:p>
          <a:p>
            <a:r>
              <a:rPr lang="en-GB" dirty="0"/>
              <a:t>2. Illumination </a:t>
            </a:r>
            <a:r>
              <a:rPr lang="en-GB" dirty="0" err="1"/>
              <a:t>inhomogeneties</a:t>
            </a:r>
            <a:endParaRPr lang="en-GB" dirty="0"/>
          </a:p>
          <a:p>
            <a:r>
              <a:rPr lang="en-GB" dirty="0"/>
              <a:t>3. Signal to noise ratio is adding another challenge</a:t>
            </a:r>
          </a:p>
          <a:p>
            <a:r>
              <a:rPr lang="en-GB" dirty="0"/>
              <a:t>4. Acquisition artifacts (PSF, Scattering, attenuation)</a:t>
            </a:r>
          </a:p>
          <a:p>
            <a:r>
              <a:rPr lang="en-GB" dirty="0"/>
              <a:t>5. High density of cells in image. All cells are tightly localized between crypts</a:t>
            </a:r>
          </a:p>
          <a:p>
            <a:r>
              <a:rPr lang="en-GB" dirty="0"/>
              <a:t>6. High image variation adds complexity to classical algorithms and forces researches to adjust methodology for different images</a:t>
            </a:r>
          </a:p>
          <a:p>
            <a:r>
              <a:rPr lang="en-GB" dirty="0"/>
              <a:t>7. FAD fluorescence. Instead of luminous blobs, cells appear as rings or </a:t>
            </a:r>
            <a:r>
              <a:rPr lang="en-GB" dirty="0" err="1"/>
              <a:t>thoroids</a:t>
            </a:r>
            <a:r>
              <a:rPr lang="en-GB" dirty="0"/>
              <a:t>.</a:t>
            </a:r>
          </a:p>
          <a:p>
            <a:endParaRPr lang="en-GB" dirty="0"/>
          </a:p>
          <a:p>
            <a:r>
              <a:rPr lang="en-GB" dirty="0"/>
              <a:t>All of these factors make cell detection with conventional methods extremely difficult. That's why we will consider machine learning approaches instead.</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7</a:t>
            </a:fld>
            <a:endParaRPr lang="de-DE"/>
          </a:p>
        </p:txBody>
      </p:sp>
    </p:spTree>
    <p:extLst>
      <p:ext uri="{BB962C8B-B14F-4D97-AF65-F5344CB8AC3E}">
        <p14:creationId xmlns:p14="http://schemas.microsoft.com/office/powerpoint/2010/main" val="918074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definition of machine learning? Machine learning is an algorithm that produces an answer to a specific question. But how does this algorithm know what answer to provide in response to a question? </a:t>
            </a:r>
          </a:p>
          <a:p>
            <a:r>
              <a:rPr lang="en-GB" dirty="0"/>
              <a:t>- The algorithm is taught by example. This is accomplished during the so-called training phase, during which the machine learning algorithm is trained using samples of answers to a given question. </a:t>
            </a:r>
          </a:p>
          <a:p>
            <a:r>
              <a:rPr lang="en-GB" dirty="0"/>
              <a:t>- Pairs of data and corresponding correct output is called a training dataset, which is essential in machine learning.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8</a:t>
            </a:fld>
            <a:endParaRPr lang="de-DE"/>
          </a:p>
        </p:txBody>
      </p:sp>
    </p:spTree>
    <p:extLst>
      <p:ext uri="{BB962C8B-B14F-4D97-AF65-F5344CB8AC3E}">
        <p14:creationId xmlns:p14="http://schemas.microsoft.com/office/powerpoint/2010/main" val="2550143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what is the difference between machine </a:t>
            </a:r>
            <a:r>
              <a:rPr lang="en-GB" dirty="0" err="1"/>
              <a:t>learing</a:t>
            </a:r>
            <a:r>
              <a:rPr lang="en-GB" dirty="0"/>
              <a:t> and deep learning? To answer this question let's consider an abstract sequence of image classification. First you start with </a:t>
            </a:r>
            <a:r>
              <a:rPr lang="en-GB" dirty="0" err="1"/>
              <a:t>acquistion</a:t>
            </a:r>
            <a:r>
              <a:rPr lang="en-GB" dirty="0"/>
              <a:t>, record a stack by camera or photodetector, then you </a:t>
            </a:r>
            <a:r>
              <a:rPr lang="en-GB" dirty="0" err="1"/>
              <a:t>preprocess</a:t>
            </a:r>
            <a:r>
              <a:rPr lang="en-GB" dirty="0"/>
              <a:t> this data, adjust contrast, equalize histogram. After that you extract features, like edges, textures, gradients and only then use these </a:t>
            </a:r>
            <a:r>
              <a:rPr lang="en-GB" dirty="0" err="1"/>
              <a:t>featrues</a:t>
            </a:r>
            <a:r>
              <a:rPr lang="en-GB" dirty="0"/>
              <a:t> for machine learning algorithm to process.</a:t>
            </a:r>
            <a:br>
              <a:rPr lang="en-GB" dirty="0"/>
            </a:br>
            <a:r>
              <a:rPr lang="en-GB" dirty="0"/>
              <a:t>- Deep learning eliminates the need to </a:t>
            </a:r>
            <a:r>
              <a:rPr lang="en-GB" dirty="0" err="1"/>
              <a:t>preprocess</a:t>
            </a:r>
            <a:r>
              <a:rPr lang="en-GB" dirty="0"/>
              <a:t> data and extract features; these stages, are performed entirely by an algorithm. It means that no prior knowledge of feature extraction and </a:t>
            </a:r>
            <a:r>
              <a:rPr lang="en-GB" dirty="0" err="1"/>
              <a:t>preprocessing</a:t>
            </a:r>
            <a:r>
              <a:rPr lang="en-GB" dirty="0"/>
              <a:t> is required, as the algorithm will perform it automatically.</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9</a:t>
            </a:fld>
            <a:endParaRPr lang="de-DE"/>
          </a:p>
        </p:txBody>
      </p:sp>
    </p:spTree>
    <p:extLst>
      <p:ext uri="{BB962C8B-B14F-4D97-AF65-F5344CB8AC3E}">
        <p14:creationId xmlns:p14="http://schemas.microsoft.com/office/powerpoint/2010/main" val="3861722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discuss this project's objectives. There are two primary goals: Create a system for simulating FAD autofluorescence stacks with immune cells in colon tissue with automatic annotation.</a:t>
            </a:r>
          </a:p>
          <a:p>
            <a:r>
              <a:rPr lang="en-GB" dirty="0"/>
              <a:t>- Develop a neural network that will be trained and evaluated using simulated data.</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10</a:t>
            </a:fld>
            <a:endParaRPr lang="de-DE"/>
          </a:p>
        </p:txBody>
      </p:sp>
    </p:spTree>
    <p:extLst>
      <p:ext uri="{BB962C8B-B14F-4D97-AF65-F5344CB8AC3E}">
        <p14:creationId xmlns:p14="http://schemas.microsoft.com/office/powerpoint/2010/main" val="2342924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bild">
    <p:bg>
      <p:bgRef idx="1001">
        <a:schemeClr val="bg2"/>
      </p:bgRef>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5E18E36-7591-3821-7DD0-C90B46CC571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06" t="15092" r="955" b="25012"/>
          <a:stretch/>
        </p:blipFill>
        <p:spPr>
          <a:xfrm>
            <a:off x="510780" y="777294"/>
            <a:ext cx="2588045" cy="230756"/>
          </a:xfrm>
          <a:prstGeom prst="rect">
            <a:avLst/>
          </a:prstGeom>
        </p:spPr>
      </p:pic>
      <p:sp>
        <p:nvSpPr>
          <p:cNvPr id="168" name="Textplatzhalter 167">
            <a:extLst>
              <a:ext uri="{FF2B5EF4-FFF2-40B4-BE49-F238E27FC236}">
                <a16:creationId xmlns:a16="http://schemas.microsoft.com/office/drawing/2014/main" id="{91CA67B1-C872-42F5-99A5-C31B319F69AF}"/>
              </a:ext>
            </a:extLst>
          </p:cNvPr>
          <p:cNvSpPr>
            <a:spLocks noGrp="1"/>
          </p:cNvSpPr>
          <p:nvPr>
            <p:ph type="body" sz="quarter" idx="11" hasCustomPrompt="1"/>
          </p:nvPr>
        </p:nvSpPr>
        <p:spPr>
          <a:xfrm>
            <a:off x="0" y="1628775"/>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165" name="Bildplatzhalter 60">
            <a:extLst>
              <a:ext uri="{FF2B5EF4-FFF2-40B4-BE49-F238E27FC236}">
                <a16:creationId xmlns:a16="http://schemas.microsoft.com/office/drawing/2014/main" id="{F018B551-27B5-4B00-BF39-7527999917AE}"/>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2" name="Titel 1">
            <a:extLst>
              <a:ext uri="{FF2B5EF4-FFF2-40B4-BE49-F238E27FC236}">
                <a16:creationId xmlns:a16="http://schemas.microsoft.com/office/drawing/2014/main" id="{6C1DC1BF-B7B9-4143-AFEB-7D1D6C73E88C}"/>
              </a:ext>
            </a:extLst>
          </p:cNvPr>
          <p:cNvSpPr>
            <a:spLocks noGrp="1"/>
          </p:cNvSpPr>
          <p:nvPr>
            <p:ph type="title" hasCustomPrompt="1"/>
          </p:nvPr>
        </p:nvSpPr>
        <p:spPr>
          <a:xfrm>
            <a:off x="520163" y="2913731"/>
            <a:ext cx="4979505" cy="1030539"/>
          </a:xfrm>
        </p:spPr>
        <p:txBody>
          <a:bodyPr wrap="none" tIns="0" rIns="0"/>
          <a:lstStyle>
            <a:lvl1pPr algn="l">
              <a:lnSpc>
                <a:spcPct val="110000"/>
              </a:lnSpc>
              <a:defRPr sz="6600">
                <a:solidFill>
                  <a:schemeClr val="tx1"/>
                </a:solidFill>
              </a:defRPr>
            </a:lvl1pPr>
          </a:lstStyle>
          <a:p>
            <a:r>
              <a:rPr lang="de-DE" dirty="0"/>
              <a:t>Willkommen</a:t>
            </a:r>
          </a:p>
        </p:txBody>
      </p:sp>
      <p:sp>
        <p:nvSpPr>
          <p:cNvPr id="56" name="Rechteck 55">
            <a:extLst>
              <a:ext uri="{FF2B5EF4-FFF2-40B4-BE49-F238E27FC236}">
                <a16:creationId xmlns:a16="http://schemas.microsoft.com/office/drawing/2014/main" id="{929994FB-5DBF-40C3-99B7-BCB45F80FCBA}"/>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reihandform: Form 5">
            <a:extLst>
              <a:ext uri="{FF2B5EF4-FFF2-40B4-BE49-F238E27FC236}">
                <a16:creationId xmlns:a16="http://schemas.microsoft.com/office/drawing/2014/main" id="{DB0B422D-422E-4796-8EA3-E0C93BC35646}"/>
              </a:ext>
            </a:extLst>
          </p:cNvPr>
          <p:cNvSpPr/>
          <p:nvPr/>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p>
            <a:endParaRPr lang="de-DE"/>
          </a:p>
        </p:txBody>
      </p:sp>
      <p:grpSp>
        <p:nvGrpSpPr>
          <p:cNvPr id="57" name="Gruppieren 56">
            <a:extLst>
              <a:ext uri="{FF2B5EF4-FFF2-40B4-BE49-F238E27FC236}">
                <a16:creationId xmlns:a16="http://schemas.microsoft.com/office/drawing/2014/main" id="{A67BB0E1-5E7F-46E5-9D87-74249FA80151}"/>
              </a:ext>
            </a:extLst>
          </p:cNvPr>
          <p:cNvGrpSpPr/>
          <p:nvPr userDrawn="1"/>
        </p:nvGrpSpPr>
        <p:grpSpPr>
          <a:xfrm>
            <a:off x="-390525" y="160153"/>
            <a:ext cx="333375" cy="136812"/>
            <a:chOff x="-133350" y="2711163"/>
            <a:chExt cx="333375" cy="136812"/>
          </a:xfrm>
        </p:grpSpPr>
        <p:cxnSp>
          <p:nvCxnSpPr>
            <p:cNvPr id="58" name="Gerader Verbinder 57">
              <a:extLst>
                <a:ext uri="{FF2B5EF4-FFF2-40B4-BE49-F238E27FC236}">
                  <a16:creationId xmlns:a16="http://schemas.microsoft.com/office/drawing/2014/main" id="{735EC3F0-D52F-43D8-9D20-FC4F70B1922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9" name="Textfeld 58">
              <a:extLst>
                <a:ext uri="{FF2B5EF4-FFF2-40B4-BE49-F238E27FC236}">
                  <a16:creationId xmlns:a16="http://schemas.microsoft.com/office/drawing/2014/main" id="{D73E6E84-A759-4118-9971-2B614D3FE504}"/>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0" name="Gruppieren 59">
            <a:extLst>
              <a:ext uri="{FF2B5EF4-FFF2-40B4-BE49-F238E27FC236}">
                <a16:creationId xmlns:a16="http://schemas.microsoft.com/office/drawing/2014/main" id="{F1FCC803-A93B-423F-B835-B52876B2721B}"/>
              </a:ext>
            </a:extLst>
          </p:cNvPr>
          <p:cNvGrpSpPr/>
          <p:nvPr userDrawn="1"/>
        </p:nvGrpSpPr>
        <p:grpSpPr>
          <a:xfrm>
            <a:off x="-390525" y="1131703"/>
            <a:ext cx="333375" cy="136812"/>
            <a:chOff x="-133350" y="2711163"/>
            <a:chExt cx="333375" cy="136812"/>
          </a:xfrm>
        </p:grpSpPr>
        <p:cxnSp>
          <p:nvCxnSpPr>
            <p:cNvPr id="61" name="Gerader Verbinder 60">
              <a:extLst>
                <a:ext uri="{FF2B5EF4-FFF2-40B4-BE49-F238E27FC236}">
                  <a16:creationId xmlns:a16="http://schemas.microsoft.com/office/drawing/2014/main" id="{94D29247-DB20-40F1-888F-155F9E5ABC8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5E32A3F3-E989-43F3-A16F-94173C632533}"/>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3" name="Gruppieren 62">
            <a:extLst>
              <a:ext uri="{FF2B5EF4-FFF2-40B4-BE49-F238E27FC236}">
                <a16:creationId xmlns:a16="http://schemas.microsoft.com/office/drawing/2014/main" id="{44D22F83-A0F5-4FE2-9D6C-012542F7E2B8}"/>
              </a:ext>
            </a:extLst>
          </p:cNvPr>
          <p:cNvGrpSpPr/>
          <p:nvPr userDrawn="1"/>
        </p:nvGrpSpPr>
        <p:grpSpPr>
          <a:xfrm>
            <a:off x="-390525" y="1491963"/>
            <a:ext cx="333375" cy="136812"/>
            <a:chOff x="-133350" y="2711163"/>
            <a:chExt cx="333375" cy="136812"/>
          </a:xfrm>
        </p:grpSpPr>
        <p:cxnSp>
          <p:nvCxnSpPr>
            <p:cNvPr id="64" name="Gerader Verbinder 63">
              <a:extLst>
                <a:ext uri="{FF2B5EF4-FFF2-40B4-BE49-F238E27FC236}">
                  <a16:creationId xmlns:a16="http://schemas.microsoft.com/office/drawing/2014/main" id="{BA2BC1BF-6FE4-4475-BE69-6D37CBD516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88D7DDBE-C865-4F05-B6F5-3E2BBB15FDA7}"/>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66" name="Gruppieren 65">
            <a:extLst>
              <a:ext uri="{FF2B5EF4-FFF2-40B4-BE49-F238E27FC236}">
                <a16:creationId xmlns:a16="http://schemas.microsoft.com/office/drawing/2014/main" id="{5BF365C6-4DF1-469F-A081-5BB981472333}"/>
              </a:ext>
            </a:extLst>
          </p:cNvPr>
          <p:cNvGrpSpPr/>
          <p:nvPr userDrawn="1"/>
        </p:nvGrpSpPr>
        <p:grpSpPr>
          <a:xfrm>
            <a:off x="-390525" y="3292188"/>
            <a:ext cx="333375" cy="136812"/>
            <a:chOff x="-133350" y="2711163"/>
            <a:chExt cx="333375" cy="136812"/>
          </a:xfrm>
        </p:grpSpPr>
        <p:cxnSp>
          <p:nvCxnSpPr>
            <p:cNvPr id="67" name="Gerader Verbinder 66">
              <a:extLst>
                <a:ext uri="{FF2B5EF4-FFF2-40B4-BE49-F238E27FC236}">
                  <a16:creationId xmlns:a16="http://schemas.microsoft.com/office/drawing/2014/main" id="{9CA1C573-E95F-4CC5-A4BE-0E74960DBC2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02A35681-195F-407A-BB6C-7E3B4E241132}"/>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69" name="Gruppieren 68">
            <a:extLst>
              <a:ext uri="{FF2B5EF4-FFF2-40B4-BE49-F238E27FC236}">
                <a16:creationId xmlns:a16="http://schemas.microsoft.com/office/drawing/2014/main" id="{BF6DC0B3-1B79-4824-B73B-DC9B7AA77A08}"/>
              </a:ext>
            </a:extLst>
          </p:cNvPr>
          <p:cNvGrpSpPr/>
          <p:nvPr userDrawn="1"/>
        </p:nvGrpSpPr>
        <p:grpSpPr>
          <a:xfrm>
            <a:off x="-390525" y="6063963"/>
            <a:ext cx="333375" cy="136812"/>
            <a:chOff x="-133350" y="2711163"/>
            <a:chExt cx="333375" cy="136812"/>
          </a:xfrm>
        </p:grpSpPr>
        <p:cxnSp>
          <p:nvCxnSpPr>
            <p:cNvPr id="70" name="Gerader Verbinder 69">
              <a:extLst>
                <a:ext uri="{FF2B5EF4-FFF2-40B4-BE49-F238E27FC236}">
                  <a16:creationId xmlns:a16="http://schemas.microsoft.com/office/drawing/2014/main" id="{439D9EA3-D6F8-4D8A-8C91-B7BCDD4883C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EF8776E0-353D-4DBE-918C-2BE4D9ED22C0}"/>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2" name="Gruppieren 71">
            <a:extLst>
              <a:ext uri="{FF2B5EF4-FFF2-40B4-BE49-F238E27FC236}">
                <a16:creationId xmlns:a16="http://schemas.microsoft.com/office/drawing/2014/main" id="{EB1A981A-C15F-48BC-856D-45BFDE402164}"/>
              </a:ext>
            </a:extLst>
          </p:cNvPr>
          <p:cNvGrpSpPr/>
          <p:nvPr userDrawn="1"/>
        </p:nvGrpSpPr>
        <p:grpSpPr>
          <a:xfrm>
            <a:off x="-390525" y="6495763"/>
            <a:ext cx="333375" cy="136812"/>
            <a:chOff x="-133350" y="2711163"/>
            <a:chExt cx="333375" cy="136812"/>
          </a:xfrm>
        </p:grpSpPr>
        <p:cxnSp>
          <p:nvCxnSpPr>
            <p:cNvPr id="73" name="Gerader Verbinder 72">
              <a:extLst>
                <a:ext uri="{FF2B5EF4-FFF2-40B4-BE49-F238E27FC236}">
                  <a16:creationId xmlns:a16="http://schemas.microsoft.com/office/drawing/2014/main" id="{CA1B7D91-52B4-4C4E-9872-DAE627C5BDA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DD5301F3-CDC0-4F62-A7F3-64DF1FAFB6C3}"/>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75" name="Gruppieren 74">
            <a:extLst>
              <a:ext uri="{FF2B5EF4-FFF2-40B4-BE49-F238E27FC236}">
                <a16:creationId xmlns:a16="http://schemas.microsoft.com/office/drawing/2014/main" id="{C5363AC9-A7FE-4ED9-A4AE-BF1F41479440}"/>
              </a:ext>
            </a:extLst>
          </p:cNvPr>
          <p:cNvGrpSpPr/>
          <p:nvPr userDrawn="1"/>
        </p:nvGrpSpPr>
        <p:grpSpPr>
          <a:xfrm rot="16200000">
            <a:off x="281643" y="-299136"/>
            <a:ext cx="333375" cy="136808"/>
            <a:chOff x="-133350" y="2711167"/>
            <a:chExt cx="333375" cy="136808"/>
          </a:xfrm>
        </p:grpSpPr>
        <p:cxnSp>
          <p:nvCxnSpPr>
            <p:cNvPr id="76" name="Gerader Verbinder 75">
              <a:extLst>
                <a:ext uri="{FF2B5EF4-FFF2-40B4-BE49-F238E27FC236}">
                  <a16:creationId xmlns:a16="http://schemas.microsoft.com/office/drawing/2014/main" id="{A5C058E5-1B77-4F37-8A90-6C2DB0C9F0D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3F3FD432-7B0C-441D-887D-260F088129D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78" name="Gruppieren 77">
            <a:extLst>
              <a:ext uri="{FF2B5EF4-FFF2-40B4-BE49-F238E27FC236}">
                <a16:creationId xmlns:a16="http://schemas.microsoft.com/office/drawing/2014/main" id="{11D3348D-CD05-48E5-89ED-528A62DA8118}"/>
              </a:ext>
            </a:extLst>
          </p:cNvPr>
          <p:cNvGrpSpPr/>
          <p:nvPr userDrawn="1"/>
        </p:nvGrpSpPr>
        <p:grpSpPr>
          <a:xfrm rot="16200000">
            <a:off x="5752963" y="-299136"/>
            <a:ext cx="333375" cy="136804"/>
            <a:chOff x="-133350" y="2711171"/>
            <a:chExt cx="333375" cy="136804"/>
          </a:xfrm>
        </p:grpSpPr>
        <p:cxnSp>
          <p:nvCxnSpPr>
            <p:cNvPr id="79" name="Gerader Verbinder 78">
              <a:extLst>
                <a:ext uri="{FF2B5EF4-FFF2-40B4-BE49-F238E27FC236}">
                  <a16:creationId xmlns:a16="http://schemas.microsoft.com/office/drawing/2014/main" id="{8C904B9B-CFB8-4878-BE89-64B7783A68C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C15810B6-1DFF-43DE-849F-E24988A1AC21}"/>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1" name="Gruppieren 80">
            <a:extLst>
              <a:ext uri="{FF2B5EF4-FFF2-40B4-BE49-F238E27FC236}">
                <a16:creationId xmlns:a16="http://schemas.microsoft.com/office/drawing/2014/main" id="{CFDE3FDD-B76C-49E7-81B4-7302EAE01430}"/>
              </a:ext>
            </a:extLst>
          </p:cNvPr>
          <p:cNvGrpSpPr/>
          <p:nvPr userDrawn="1"/>
        </p:nvGrpSpPr>
        <p:grpSpPr>
          <a:xfrm>
            <a:off x="6203950" y="-397424"/>
            <a:ext cx="124906" cy="333375"/>
            <a:chOff x="6416680" y="-397424"/>
            <a:chExt cx="124906" cy="333375"/>
          </a:xfrm>
        </p:grpSpPr>
        <p:cxnSp>
          <p:nvCxnSpPr>
            <p:cNvPr id="82" name="Gerader Verbinder 81">
              <a:extLst>
                <a:ext uri="{FF2B5EF4-FFF2-40B4-BE49-F238E27FC236}">
                  <a16:creationId xmlns:a16="http://schemas.microsoft.com/office/drawing/2014/main" id="{CC2966EC-F4C0-41FC-88ED-2E5F725EA0B2}"/>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92230FDE-430C-429C-A396-DFCEF2CE147E}"/>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4" name="Gerader Verbinder 83">
            <a:extLst>
              <a:ext uri="{FF2B5EF4-FFF2-40B4-BE49-F238E27FC236}">
                <a16:creationId xmlns:a16="http://schemas.microsoft.com/office/drawing/2014/main" id="{53056242-C21F-4347-8E6E-305C959935E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5" name="Gruppieren 84">
            <a:extLst>
              <a:ext uri="{FF2B5EF4-FFF2-40B4-BE49-F238E27FC236}">
                <a16:creationId xmlns:a16="http://schemas.microsoft.com/office/drawing/2014/main" id="{A954A2AB-7A1B-4F20-8556-0C283B584BE2}"/>
              </a:ext>
            </a:extLst>
          </p:cNvPr>
          <p:cNvGrpSpPr/>
          <p:nvPr userDrawn="1"/>
        </p:nvGrpSpPr>
        <p:grpSpPr>
          <a:xfrm rot="16200000">
            <a:off x="11447325" y="-299139"/>
            <a:ext cx="333375" cy="136800"/>
            <a:chOff x="-133350" y="2711175"/>
            <a:chExt cx="333375" cy="136800"/>
          </a:xfrm>
        </p:grpSpPr>
        <p:cxnSp>
          <p:nvCxnSpPr>
            <p:cNvPr id="86" name="Gerader Verbinder 85">
              <a:extLst>
                <a:ext uri="{FF2B5EF4-FFF2-40B4-BE49-F238E27FC236}">
                  <a16:creationId xmlns:a16="http://schemas.microsoft.com/office/drawing/2014/main" id="{C31D32E9-A207-4C49-AAE0-5A541EE5B5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7" name="Textfeld 86">
              <a:extLst>
                <a:ext uri="{FF2B5EF4-FFF2-40B4-BE49-F238E27FC236}">
                  <a16:creationId xmlns:a16="http://schemas.microsoft.com/office/drawing/2014/main" id="{0027A521-04C3-4807-A55B-38087BBBA705}"/>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139" name="Grafik 3">
            <a:extLst>
              <a:ext uri="{FF2B5EF4-FFF2-40B4-BE49-F238E27FC236}">
                <a16:creationId xmlns:a16="http://schemas.microsoft.com/office/drawing/2014/main" id="{3B98EDFF-F45C-45BF-AC94-A3A356851F18}"/>
              </a:ext>
            </a:extLst>
          </p:cNvPr>
          <p:cNvGrpSpPr/>
          <p:nvPr userDrawn="1"/>
        </p:nvGrpSpPr>
        <p:grpSpPr>
          <a:xfrm>
            <a:off x="510639" y="293688"/>
            <a:ext cx="2594512" cy="327278"/>
            <a:chOff x="2242184" y="2525076"/>
            <a:chExt cx="7709534" cy="972502"/>
          </a:xfrm>
          <a:solidFill>
            <a:schemeClr val="tx1"/>
          </a:solidFill>
        </p:grpSpPr>
        <p:sp>
          <p:nvSpPr>
            <p:cNvPr id="140" name="Freihandform: Form 139">
              <a:extLst>
                <a:ext uri="{FF2B5EF4-FFF2-40B4-BE49-F238E27FC236}">
                  <a16:creationId xmlns:a16="http://schemas.microsoft.com/office/drawing/2014/main" id="{437E43AF-FE61-4974-AF5C-89AC3C8150FD}"/>
                </a:ext>
              </a:extLst>
            </p:cNvPr>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p>
              <a:endParaRPr lang="de-DE"/>
            </a:p>
          </p:txBody>
        </p:sp>
        <p:sp>
          <p:nvSpPr>
            <p:cNvPr id="141" name="Freihandform: Form 140">
              <a:extLst>
                <a:ext uri="{FF2B5EF4-FFF2-40B4-BE49-F238E27FC236}">
                  <a16:creationId xmlns:a16="http://schemas.microsoft.com/office/drawing/2014/main" id="{B5C643AC-A2D8-483C-9099-467ED404B78A}"/>
                </a:ext>
              </a:extLst>
            </p:cNvPr>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p>
              <a:endParaRPr lang="de-DE"/>
            </a:p>
          </p:txBody>
        </p:sp>
        <p:sp>
          <p:nvSpPr>
            <p:cNvPr id="142" name="Freihandform: Form 141">
              <a:extLst>
                <a:ext uri="{FF2B5EF4-FFF2-40B4-BE49-F238E27FC236}">
                  <a16:creationId xmlns:a16="http://schemas.microsoft.com/office/drawing/2014/main" id="{DC1A9518-9882-4BEE-9042-98771FD22461}"/>
                </a:ext>
              </a:extLst>
            </p:cNvPr>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43" name="Freihandform: Form 142">
              <a:extLst>
                <a:ext uri="{FF2B5EF4-FFF2-40B4-BE49-F238E27FC236}">
                  <a16:creationId xmlns:a16="http://schemas.microsoft.com/office/drawing/2014/main" id="{CB6A9836-D16F-4BD4-B96F-43DCD4A1ADD1}"/>
                </a:ext>
              </a:extLst>
            </p:cNvPr>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p>
              <a:endParaRPr lang="de-DE"/>
            </a:p>
          </p:txBody>
        </p:sp>
        <p:sp>
          <p:nvSpPr>
            <p:cNvPr id="144" name="Freihandform: Form 143">
              <a:extLst>
                <a:ext uri="{FF2B5EF4-FFF2-40B4-BE49-F238E27FC236}">
                  <a16:creationId xmlns:a16="http://schemas.microsoft.com/office/drawing/2014/main" id="{ABBE1A7C-C42E-43DA-AC68-19B53213BFEA}"/>
                </a:ext>
              </a:extLst>
            </p:cNvPr>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p>
              <a:endParaRPr lang="de-DE"/>
            </a:p>
          </p:txBody>
        </p:sp>
        <p:sp>
          <p:nvSpPr>
            <p:cNvPr id="145" name="Freihandform: Form 144">
              <a:extLst>
                <a:ext uri="{FF2B5EF4-FFF2-40B4-BE49-F238E27FC236}">
                  <a16:creationId xmlns:a16="http://schemas.microsoft.com/office/drawing/2014/main" id="{36C1CDBB-E0C9-4C76-AEE4-24D676B22582}"/>
                </a:ext>
              </a:extLst>
            </p:cNvPr>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46" name="Freihandform: Form 145">
              <a:extLst>
                <a:ext uri="{FF2B5EF4-FFF2-40B4-BE49-F238E27FC236}">
                  <a16:creationId xmlns:a16="http://schemas.microsoft.com/office/drawing/2014/main" id="{867D40B8-3DC0-48CD-8C10-83ACD74CC070}"/>
                </a:ext>
              </a:extLst>
            </p:cNvPr>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p>
              <a:endParaRPr lang="de-DE"/>
            </a:p>
          </p:txBody>
        </p:sp>
        <p:sp>
          <p:nvSpPr>
            <p:cNvPr id="147" name="Freihandform: Form 146">
              <a:extLst>
                <a:ext uri="{FF2B5EF4-FFF2-40B4-BE49-F238E27FC236}">
                  <a16:creationId xmlns:a16="http://schemas.microsoft.com/office/drawing/2014/main" id="{5E72B66D-AA60-4159-88C6-253B8BCA5544}"/>
                </a:ext>
              </a:extLst>
            </p:cNvPr>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p>
              <a:endParaRPr lang="de-DE"/>
            </a:p>
          </p:txBody>
        </p:sp>
        <p:sp>
          <p:nvSpPr>
            <p:cNvPr id="148" name="Freihandform: Form 147">
              <a:extLst>
                <a:ext uri="{FF2B5EF4-FFF2-40B4-BE49-F238E27FC236}">
                  <a16:creationId xmlns:a16="http://schemas.microsoft.com/office/drawing/2014/main" id="{F4BEF0C1-E2DD-43FB-8B64-132092CB0783}"/>
                </a:ext>
              </a:extLst>
            </p:cNvPr>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49" name="Freihandform: Form 148">
              <a:extLst>
                <a:ext uri="{FF2B5EF4-FFF2-40B4-BE49-F238E27FC236}">
                  <a16:creationId xmlns:a16="http://schemas.microsoft.com/office/drawing/2014/main" id="{7943A356-FF21-4F42-A98E-DC40CF938137}"/>
                </a:ext>
              </a:extLst>
            </p:cNvPr>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p>
              <a:endParaRPr lang="de-DE"/>
            </a:p>
          </p:txBody>
        </p:sp>
        <p:sp>
          <p:nvSpPr>
            <p:cNvPr id="150" name="Freihandform: Form 149">
              <a:extLst>
                <a:ext uri="{FF2B5EF4-FFF2-40B4-BE49-F238E27FC236}">
                  <a16:creationId xmlns:a16="http://schemas.microsoft.com/office/drawing/2014/main" id="{5414F293-7400-4F17-8C14-513181D5C558}"/>
                </a:ext>
              </a:extLst>
            </p:cNvPr>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p>
              <a:endParaRPr lang="de-DE"/>
            </a:p>
          </p:txBody>
        </p:sp>
        <p:sp>
          <p:nvSpPr>
            <p:cNvPr id="151" name="Freihandform: Form 150">
              <a:extLst>
                <a:ext uri="{FF2B5EF4-FFF2-40B4-BE49-F238E27FC236}">
                  <a16:creationId xmlns:a16="http://schemas.microsoft.com/office/drawing/2014/main" id="{DF9046FE-F7DE-4669-A7FF-9C4BB6220EF1}"/>
                </a:ext>
              </a:extLst>
            </p:cNvPr>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p>
              <a:endParaRPr lang="de-DE"/>
            </a:p>
          </p:txBody>
        </p:sp>
        <p:sp>
          <p:nvSpPr>
            <p:cNvPr id="152" name="Freihandform: Form 151">
              <a:extLst>
                <a:ext uri="{FF2B5EF4-FFF2-40B4-BE49-F238E27FC236}">
                  <a16:creationId xmlns:a16="http://schemas.microsoft.com/office/drawing/2014/main" id="{17E9EBD2-1308-471A-9C37-29FF027D0A14}"/>
                </a:ext>
              </a:extLst>
            </p:cNvPr>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53" name="Freihandform: Form 152">
              <a:extLst>
                <a:ext uri="{FF2B5EF4-FFF2-40B4-BE49-F238E27FC236}">
                  <a16:creationId xmlns:a16="http://schemas.microsoft.com/office/drawing/2014/main" id="{84D6E57D-0E5B-43A4-8081-53B3E5629513}"/>
                </a:ext>
              </a:extLst>
            </p:cNvPr>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p>
              <a:endParaRPr lang="de-DE"/>
            </a:p>
          </p:txBody>
        </p:sp>
        <p:sp>
          <p:nvSpPr>
            <p:cNvPr id="154" name="Freihandform: Form 153">
              <a:extLst>
                <a:ext uri="{FF2B5EF4-FFF2-40B4-BE49-F238E27FC236}">
                  <a16:creationId xmlns:a16="http://schemas.microsoft.com/office/drawing/2014/main" id="{0A41A31B-8432-4CD9-B0E9-2DA62432F17C}"/>
                </a:ext>
              </a:extLst>
            </p:cNvPr>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p>
              <a:endParaRPr lang="de-DE"/>
            </a:p>
          </p:txBody>
        </p:sp>
        <p:sp>
          <p:nvSpPr>
            <p:cNvPr id="155" name="Freihandform: Form 154">
              <a:extLst>
                <a:ext uri="{FF2B5EF4-FFF2-40B4-BE49-F238E27FC236}">
                  <a16:creationId xmlns:a16="http://schemas.microsoft.com/office/drawing/2014/main" id="{46FF8D8D-5FE8-43E4-A552-F9B3C3353B29}"/>
                </a:ext>
              </a:extLst>
            </p:cNvPr>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56" name="Freihandform: Form 155">
              <a:extLst>
                <a:ext uri="{FF2B5EF4-FFF2-40B4-BE49-F238E27FC236}">
                  <a16:creationId xmlns:a16="http://schemas.microsoft.com/office/drawing/2014/main" id="{7AA2D936-8A2E-448A-A3FE-121C90D55E4E}"/>
                </a:ext>
              </a:extLst>
            </p:cNvPr>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p>
              <a:endParaRPr lang="de-DE"/>
            </a:p>
          </p:txBody>
        </p:sp>
        <p:sp>
          <p:nvSpPr>
            <p:cNvPr id="157" name="Freihandform: Form 156">
              <a:extLst>
                <a:ext uri="{FF2B5EF4-FFF2-40B4-BE49-F238E27FC236}">
                  <a16:creationId xmlns:a16="http://schemas.microsoft.com/office/drawing/2014/main" id="{7D614E3F-8E38-48A8-A892-90F1BE5DFC41}"/>
                </a:ext>
              </a:extLst>
            </p:cNvPr>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p>
              <a:endParaRPr lang="de-DE"/>
            </a:p>
          </p:txBody>
        </p:sp>
        <p:sp>
          <p:nvSpPr>
            <p:cNvPr id="158" name="Freihandform: Form 157">
              <a:extLst>
                <a:ext uri="{FF2B5EF4-FFF2-40B4-BE49-F238E27FC236}">
                  <a16:creationId xmlns:a16="http://schemas.microsoft.com/office/drawing/2014/main" id="{EB14B71E-9496-43D9-A4EC-B717F5048611}"/>
                </a:ext>
              </a:extLst>
            </p:cNvPr>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59" name="Freihandform: Form 158">
              <a:extLst>
                <a:ext uri="{FF2B5EF4-FFF2-40B4-BE49-F238E27FC236}">
                  <a16:creationId xmlns:a16="http://schemas.microsoft.com/office/drawing/2014/main" id="{790BD971-8810-42D7-9C91-5E31E7DE2C4E}"/>
                </a:ext>
              </a:extLst>
            </p:cNvPr>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p>
              <a:endParaRPr lang="de-DE"/>
            </a:p>
          </p:txBody>
        </p:sp>
        <p:sp>
          <p:nvSpPr>
            <p:cNvPr id="160" name="Freihandform: Form 159">
              <a:extLst>
                <a:ext uri="{FF2B5EF4-FFF2-40B4-BE49-F238E27FC236}">
                  <a16:creationId xmlns:a16="http://schemas.microsoft.com/office/drawing/2014/main" id="{32DC33CF-54F4-4299-82CD-B2375462167E}"/>
                </a:ext>
              </a:extLst>
            </p:cNvPr>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p>
              <a:endParaRPr lang="de-DE"/>
            </a:p>
          </p:txBody>
        </p:sp>
        <p:sp>
          <p:nvSpPr>
            <p:cNvPr id="161" name="Freihandform: Form 160">
              <a:extLst>
                <a:ext uri="{FF2B5EF4-FFF2-40B4-BE49-F238E27FC236}">
                  <a16:creationId xmlns:a16="http://schemas.microsoft.com/office/drawing/2014/main" id="{28E7B4C3-0E3A-4A63-A15B-FBBF0A790C9D}"/>
                </a:ext>
              </a:extLst>
            </p:cNvPr>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DE83242C-3DAB-4186-A2CF-ABC5CE556834}"/>
                </a:ext>
              </a:extLst>
            </p:cNvPr>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CE94665A-1959-4E8D-8843-30D9AA88A120}"/>
                </a:ext>
              </a:extLst>
            </p:cNvPr>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6D37DE7E-42BD-43AE-AD54-7C9257288F34}"/>
                </a:ext>
              </a:extLst>
            </p:cNvPr>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EA89A64B-C979-45EC-B4F6-949EB2001B5D}"/>
                </a:ext>
              </a:extLst>
            </p:cNvPr>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D8F4E6F5-DCF7-4013-87A5-43A2566A3AD9}"/>
                </a:ext>
              </a:extLst>
            </p:cNvPr>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08B40D83-75AF-478E-9E62-44910A1F67F1}"/>
                </a:ext>
              </a:extLst>
            </p:cNvPr>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4450C88D-A2CC-4995-B198-B8121FB36D4E}"/>
                </a:ext>
              </a:extLst>
            </p:cNvPr>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170097FC-1C77-4FDF-AEC4-E77CD945C51D}"/>
                </a:ext>
              </a:extLst>
            </p:cNvPr>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D9C6AC2B-710E-4330-AC9D-A8316145CCED}"/>
                </a:ext>
              </a:extLst>
            </p:cNvPr>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A44EACAA-23D2-4B0E-A7A5-160CBF43FAA6}"/>
                </a:ext>
              </a:extLst>
            </p:cNvPr>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C1445E99-D980-4FC1-8219-60CB5C0DAA20}"/>
                </a:ext>
              </a:extLst>
            </p:cNvPr>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8F5B513C-3EB1-4F96-AE3F-FA2E5E55A045}"/>
                </a:ext>
              </a:extLst>
            </p:cNvPr>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60BC311B-E1F4-4DE2-B87A-9DAD7B90EA03}"/>
                </a:ext>
              </a:extLst>
            </p:cNvPr>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6D220A37-F8FD-4C97-B886-3789AD45A1C3}"/>
                </a:ext>
              </a:extLst>
            </p:cNvPr>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7618119C-41E9-43BA-92E1-7139F37520B7}"/>
                </a:ext>
              </a:extLst>
            </p:cNvPr>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A5F874B1-F5C4-402C-9749-2AB3C2EAFCFC}"/>
                </a:ext>
              </a:extLst>
            </p:cNvPr>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169F6428-4F5D-4675-B468-7AAA6EA2A8D9}"/>
                </a:ext>
              </a:extLst>
            </p:cNvPr>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6ECA4213-C333-492A-8271-46DBC688C852}"/>
                </a:ext>
              </a:extLst>
            </p:cNvPr>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CA31CA87-30A7-4449-9783-8DC969F2EACE}"/>
                </a:ext>
              </a:extLst>
            </p:cNvPr>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7C37FD0D-D89F-431F-9478-9D2638DB850F}"/>
                </a:ext>
              </a:extLst>
            </p:cNvPr>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9A1255C6-12A9-459B-843F-7294ADDC1C1B}"/>
                </a:ext>
              </a:extLst>
            </p:cNvPr>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BD88DE7C-655E-4731-99FA-B7E34983ECB8}"/>
                </a:ext>
              </a:extLst>
            </p:cNvPr>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F31C4EAF-8B93-4132-872E-D12B732A4099}"/>
                </a:ext>
              </a:extLst>
            </p:cNvPr>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02DF8183-C86A-43FA-8D36-ACC72C3197B3}"/>
                </a:ext>
              </a:extLst>
            </p:cNvPr>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E6503672-A51F-4F6C-A4CF-65F4050E558B}"/>
                </a:ext>
              </a:extLst>
            </p:cNvPr>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96BAB337-D064-4F11-8A5E-31DBC2E4704B}"/>
                </a:ext>
              </a:extLst>
            </p:cNvPr>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90" name="Freihandform: Form 189">
              <a:extLst>
                <a:ext uri="{FF2B5EF4-FFF2-40B4-BE49-F238E27FC236}">
                  <a16:creationId xmlns:a16="http://schemas.microsoft.com/office/drawing/2014/main" id="{1AE128CD-EB21-4D9D-BBA0-37A4055A2285}"/>
                </a:ext>
              </a:extLst>
            </p:cNvPr>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p>
              <a:endParaRPr lang="de-DE"/>
            </a:p>
          </p:txBody>
        </p:sp>
      </p:grpSp>
      <p:pic>
        <p:nvPicPr>
          <p:cNvPr id="88" name="Bildplatzhalter 32"/>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666124" y="240361"/>
            <a:ext cx="1332000" cy="747970"/>
          </a:xfrm>
          <a:prstGeom prst="rect">
            <a:avLst/>
          </a:prstGeom>
        </p:spPr>
      </p:pic>
    </p:spTree>
    <p:extLst>
      <p:ext uri="{BB962C8B-B14F-4D97-AF65-F5344CB8AC3E}">
        <p14:creationId xmlns:p14="http://schemas.microsoft.com/office/powerpoint/2010/main" val="39236061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ildfolie | mit Störer">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C430C106-4EB7-47B9-8F1D-0BFCFBEAECE6}"/>
              </a:ext>
            </a:extLst>
          </p:cNvPr>
          <p:cNvSpPr>
            <a:spLocks noGrp="1"/>
          </p:cNvSpPr>
          <p:nvPr>
            <p:ph type="pic" sz="quarter" idx="13" hasCustomPrompt="1"/>
          </p:nvPr>
        </p:nvSpPr>
        <p:spPr>
          <a:xfrm>
            <a:off x="0" y="0"/>
            <a:ext cx="12192000" cy="6858000"/>
          </a:xfrm>
          <a:solidFill>
            <a:schemeClr val="bg1">
              <a:lumMod val="95000"/>
            </a:schemeClr>
          </a:solidFill>
        </p:spPr>
        <p:txBody>
          <a:bodyPr/>
          <a:lstStyle/>
          <a:p>
            <a:r>
              <a:rPr lang="de-DE"/>
              <a:t> </a:t>
            </a:r>
          </a:p>
        </p:txBody>
      </p:sp>
      <p:sp>
        <p:nvSpPr>
          <p:cNvPr id="7" name="Textplatzhalter 6">
            <a:extLst>
              <a:ext uri="{FF2B5EF4-FFF2-40B4-BE49-F238E27FC236}">
                <a16:creationId xmlns:a16="http://schemas.microsoft.com/office/drawing/2014/main" id="{D1CD45B2-C7E2-4C43-84ED-BFB6DC4E84E4}"/>
              </a:ext>
            </a:extLst>
          </p:cNvPr>
          <p:cNvSpPr>
            <a:spLocks noGrp="1"/>
          </p:cNvSpPr>
          <p:nvPr>
            <p:ph type="body" sz="quarter" idx="14"/>
          </p:nvPr>
        </p:nvSpPr>
        <p:spPr>
          <a:xfrm>
            <a:off x="518319" y="3431381"/>
            <a:ext cx="3571200" cy="2769394"/>
          </a:xfrm>
          <a:solidFill>
            <a:schemeClr val="bg1"/>
          </a:solidFill>
        </p:spPr>
        <p:txBody>
          <a:bodyPr wrap="square" lIns="180000" tIns="180000" rIns="360000" bIns="18000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pSp>
        <p:nvGrpSpPr>
          <p:cNvPr id="4" name="Gruppieren 3">
            <a:extLst>
              <a:ext uri="{FF2B5EF4-FFF2-40B4-BE49-F238E27FC236}">
                <a16:creationId xmlns:a16="http://schemas.microsoft.com/office/drawing/2014/main" id="{DFE029E8-09EC-45DC-B2BB-25B2B1C145AC}"/>
              </a:ext>
            </a:extLst>
          </p:cNvPr>
          <p:cNvGrpSpPr/>
          <p:nvPr userDrawn="1"/>
        </p:nvGrpSpPr>
        <p:grpSpPr>
          <a:xfrm>
            <a:off x="-390525" y="160153"/>
            <a:ext cx="333375" cy="136812"/>
            <a:chOff x="-133350" y="2711163"/>
            <a:chExt cx="333375" cy="136812"/>
          </a:xfrm>
        </p:grpSpPr>
        <p:cxnSp>
          <p:nvCxnSpPr>
            <p:cNvPr id="5" name="Gerader Verbinder 4">
              <a:extLst>
                <a:ext uri="{FF2B5EF4-FFF2-40B4-BE49-F238E27FC236}">
                  <a16:creationId xmlns:a16="http://schemas.microsoft.com/office/drawing/2014/main" id="{D3613C15-D9EF-4DBF-8B74-3D509941276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8E0568E8-B36B-404B-9E38-F367F7DFCF81}"/>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8" name="Gruppieren 7">
            <a:extLst>
              <a:ext uri="{FF2B5EF4-FFF2-40B4-BE49-F238E27FC236}">
                <a16:creationId xmlns:a16="http://schemas.microsoft.com/office/drawing/2014/main" id="{54EB1BCB-8EFE-43BA-AE53-9984B9F11B54}"/>
              </a:ext>
            </a:extLst>
          </p:cNvPr>
          <p:cNvGrpSpPr/>
          <p:nvPr userDrawn="1"/>
        </p:nvGrpSpPr>
        <p:grpSpPr>
          <a:xfrm>
            <a:off x="-390525" y="1131703"/>
            <a:ext cx="333375" cy="136812"/>
            <a:chOff x="-133350" y="2711163"/>
            <a:chExt cx="333375" cy="136812"/>
          </a:xfrm>
        </p:grpSpPr>
        <p:cxnSp>
          <p:nvCxnSpPr>
            <p:cNvPr id="10" name="Gerader Verbinder 9">
              <a:extLst>
                <a:ext uri="{FF2B5EF4-FFF2-40B4-BE49-F238E27FC236}">
                  <a16:creationId xmlns:a16="http://schemas.microsoft.com/office/drawing/2014/main" id="{B189016C-ED2A-474D-A417-5E0F497B514E}"/>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9856DE16-FDEC-4063-8C73-CBF95C803B59}"/>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2" name="Gruppieren 11">
            <a:extLst>
              <a:ext uri="{FF2B5EF4-FFF2-40B4-BE49-F238E27FC236}">
                <a16:creationId xmlns:a16="http://schemas.microsoft.com/office/drawing/2014/main" id="{E3759D02-378A-4C73-8CA4-E4FB217B94E6}"/>
              </a:ext>
            </a:extLst>
          </p:cNvPr>
          <p:cNvGrpSpPr/>
          <p:nvPr userDrawn="1"/>
        </p:nvGrpSpPr>
        <p:grpSpPr>
          <a:xfrm>
            <a:off x="-390525" y="1491963"/>
            <a:ext cx="333375" cy="136812"/>
            <a:chOff x="-133350" y="2711163"/>
            <a:chExt cx="333375" cy="136812"/>
          </a:xfrm>
        </p:grpSpPr>
        <p:cxnSp>
          <p:nvCxnSpPr>
            <p:cNvPr id="13" name="Gerader Verbinder 12">
              <a:extLst>
                <a:ext uri="{FF2B5EF4-FFF2-40B4-BE49-F238E27FC236}">
                  <a16:creationId xmlns:a16="http://schemas.microsoft.com/office/drawing/2014/main" id="{612F9041-226E-4E23-B398-1F7D9044B5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618D5641-3E9B-4072-8388-BB46336975A8}"/>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15" name="Gruppieren 14">
            <a:extLst>
              <a:ext uri="{FF2B5EF4-FFF2-40B4-BE49-F238E27FC236}">
                <a16:creationId xmlns:a16="http://schemas.microsoft.com/office/drawing/2014/main" id="{870072D5-E220-4946-9EE1-80DFB58C3A38}"/>
              </a:ext>
            </a:extLst>
          </p:cNvPr>
          <p:cNvGrpSpPr/>
          <p:nvPr userDrawn="1"/>
        </p:nvGrpSpPr>
        <p:grpSpPr>
          <a:xfrm>
            <a:off x="-390525" y="3292188"/>
            <a:ext cx="333375" cy="136812"/>
            <a:chOff x="-133350" y="2711163"/>
            <a:chExt cx="333375" cy="136812"/>
          </a:xfrm>
        </p:grpSpPr>
        <p:cxnSp>
          <p:nvCxnSpPr>
            <p:cNvPr id="16" name="Gerader Verbinder 15">
              <a:extLst>
                <a:ext uri="{FF2B5EF4-FFF2-40B4-BE49-F238E27FC236}">
                  <a16:creationId xmlns:a16="http://schemas.microsoft.com/office/drawing/2014/main" id="{0A43D9D6-7790-4E94-8493-67757E33734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8E7E0758-62D1-453D-B55E-FDC4CCE3C6E4}"/>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18" name="Gruppieren 17">
            <a:extLst>
              <a:ext uri="{FF2B5EF4-FFF2-40B4-BE49-F238E27FC236}">
                <a16:creationId xmlns:a16="http://schemas.microsoft.com/office/drawing/2014/main" id="{84310EC5-28E5-4146-A748-79C1FCA769F0}"/>
              </a:ext>
            </a:extLst>
          </p:cNvPr>
          <p:cNvGrpSpPr/>
          <p:nvPr userDrawn="1"/>
        </p:nvGrpSpPr>
        <p:grpSpPr>
          <a:xfrm>
            <a:off x="-390525" y="6063963"/>
            <a:ext cx="333375" cy="136812"/>
            <a:chOff x="-133350" y="2711163"/>
            <a:chExt cx="333375" cy="136812"/>
          </a:xfrm>
        </p:grpSpPr>
        <p:cxnSp>
          <p:nvCxnSpPr>
            <p:cNvPr id="19" name="Gerader Verbinder 18">
              <a:extLst>
                <a:ext uri="{FF2B5EF4-FFF2-40B4-BE49-F238E27FC236}">
                  <a16:creationId xmlns:a16="http://schemas.microsoft.com/office/drawing/2014/main" id="{2D5BC590-E7B8-48F8-AAC5-6799BCBDEB4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DF5B0BA6-3F36-41A3-8125-15AA496849C8}"/>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1" name="Gruppieren 20">
            <a:extLst>
              <a:ext uri="{FF2B5EF4-FFF2-40B4-BE49-F238E27FC236}">
                <a16:creationId xmlns:a16="http://schemas.microsoft.com/office/drawing/2014/main" id="{07018BC3-E9D3-4DC9-9093-D415FD96426D}"/>
              </a:ext>
            </a:extLst>
          </p:cNvPr>
          <p:cNvGrpSpPr/>
          <p:nvPr userDrawn="1"/>
        </p:nvGrpSpPr>
        <p:grpSpPr>
          <a:xfrm>
            <a:off x="-390525" y="6495763"/>
            <a:ext cx="333375" cy="136812"/>
            <a:chOff x="-133350" y="2711163"/>
            <a:chExt cx="333375" cy="136812"/>
          </a:xfrm>
        </p:grpSpPr>
        <p:cxnSp>
          <p:nvCxnSpPr>
            <p:cNvPr id="22" name="Gerader Verbinder 21">
              <a:extLst>
                <a:ext uri="{FF2B5EF4-FFF2-40B4-BE49-F238E27FC236}">
                  <a16:creationId xmlns:a16="http://schemas.microsoft.com/office/drawing/2014/main" id="{38F1A063-9C9E-48DF-9813-A4EA4497C2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F79F31FE-DC89-4DED-A231-3D8DCBF48D98}"/>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24" name="Gruppieren 23">
            <a:extLst>
              <a:ext uri="{FF2B5EF4-FFF2-40B4-BE49-F238E27FC236}">
                <a16:creationId xmlns:a16="http://schemas.microsoft.com/office/drawing/2014/main" id="{F7DF8EA8-3E45-431B-90A0-140583E1D079}"/>
              </a:ext>
            </a:extLst>
          </p:cNvPr>
          <p:cNvGrpSpPr/>
          <p:nvPr userDrawn="1"/>
        </p:nvGrpSpPr>
        <p:grpSpPr>
          <a:xfrm rot="16200000">
            <a:off x="281643" y="-299136"/>
            <a:ext cx="333375" cy="136808"/>
            <a:chOff x="-133350" y="2711167"/>
            <a:chExt cx="333375" cy="136808"/>
          </a:xfrm>
        </p:grpSpPr>
        <p:cxnSp>
          <p:nvCxnSpPr>
            <p:cNvPr id="25" name="Gerader Verbinder 24">
              <a:extLst>
                <a:ext uri="{FF2B5EF4-FFF2-40B4-BE49-F238E27FC236}">
                  <a16:creationId xmlns:a16="http://schemas.microsoft.com/office/drawing/2014/main" id="{B300055A-A6D6-4CE1-986A-0930765E029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B2C23E7-0482-498A-B984-44C6CF40F3B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27" name="Gruppieren 26">
            <a:extLst>
              <a:ext uri="{FF2B5EF4-FFF2-40B4-BE49-F238E27FC236}">
                <a16:creationId xmlns:a16="http://schemas.microsoft.com/office/drawing/2014/main" id="{AC7A65B2-F352-4DA5-9A36-9105D478D2C2}"/>
              </a:ext>
            </a:extLst>
          </p:cNvPr>
          <p:cNvGrpSpPr/>
          <p:nvPr userDrawn="1"/>
        </p:nvGrpSpPr>
        <p:grpSpPr>
          <a:xfrm rot="16200000">
            <a:off x="5752963" y="-299136"/>
            <a:ext cx="333375" cy="136804"/>
            <a:chOff x="-133350" y="2711171"/>
            <a:chExt cx="333375" cy="136804"/>
          </a:xfrm>
        </p:grpSpPr>
        <p:cxnSp>
          <p:nvCxnSpPr>
            <p:cNvPr id="28" name="Gerader Verbinder 27">
              <a:extLst>
                <a:ext uri="{FF2B5EF4-FFF2-40B4-BE49-F238E27FC236}">
                  <a16:creationId xmlns:a16="http://schemas.microsoft.com/office/drawing/2014/main" id="{4D9AE9BE-891D-491B-98F9-78F552DDC8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259A48F-52D3-481E-86F8-360FED16B872}"/>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30" name="Gruppieren 29">
            <a:extLst>
              <a:ext uri="{FF2B5EF4-FFF2-40B4-BE49-F238E27FC236}">
                <a16:creationId xmlns:a16="http://schemas.microsoft.com/office/drawing/2014/main" id="{7ADB04CE-94F5-430A-9FF1-01DE211731F2}"/>
              </a:ext>
            </a:extLst>
          </p:cNvPr>
          <p:cNvGrpSpPr/>
          <p:nvPr userDrawn="1"/>
        </p:nvGrpSpPr>
        <p:grpSpPr>
          <a:xfrm>
            <a:off x="6203950" y="-397424"/>
            <a:ext cx="124906" cy="333375"/>
            <a:chOff x="6416680" y="-397424"/>
            <a:chExt cx="124906" cy="333375"/>
          </a:xfrm>
        </p:grpSpPr>
        <p:cxnSp>
          <p:nvCxnSpPr>
            <p:cNvPr id="31" name="Gerader Verbinder 30">
              <a:extLst>
                <a:ext uri="{FF2B5EF4-FFF2-40B4-BE49-F238E27FC236}">
                  <a16:creationId xmlns:a16="http://schemas.microsoft.com/office/drawing/2014/main" id="{50411913-7BEC-4F33-BDE8-154F93D079C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A40BADBF-D4AC-4B48-AE66-D79BD3055404}"/>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33" name="Gerader Verbinder 32">
            <a:extLst>
              <a:ext uri="{FF2B5EF4-FFF2-40B4-BE49-F238E27FC236}">
                <a16:creationId xmlns:a16="http://schemas.microsoft.com/office/drawing/2014/main" id="{CB5DA2A5-4F29-4DF6-A342-0A7B4878AAB5}"/>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E820BD84-9211-4C19-A40B-4121AD892514}"/>
              </a:ext>
            </a:extLst>
          </p:cNvPr>
          <p:cNvGrpSpPr/>
          <p:nvPr userDrawn="1"/>
        </p:nvGrpSpPr>
        <p:grpSpPr>
          <a:xfrm rot="16200000">
            <a:off x="11447325" y="-299139"/>
            <a:ext cx="333375" cy="136800"/>
            <a:chOff x="-133350" y="2711175"/>
            <a:chExt cx="333375" cy="136800"/>
          </a:xfrm>
        </p:grpSpPr>
        <p:cxnSp>
          <p:nvCxnSpPr>
            <p:cNvPr id="35" name="Gerader Verbinder 34">
              <a:extLst>
                <a:ext uri="{FF2B5EF4-FFF2-40B4-BE49-F238E27FC236}">
                  <a16:creationId xmlns:a16="http://schemas.microsoft.com/office/drawing/2014/main" id="{21C7D9CA-751B-4809-9338-47DDC5D1A72D}"/>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D1C22B97-CFD8-4E78-BF7E-02A71F190F83}"/>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spTree>
    <p:extLst>
      <p:ext uri="{BB962C8B-B14F-4D97-AF65-F5344CB8AC3E}">
        <p14:creationId xmlns:p14="http://schemas.microsoft.com/office/powerpoint/2010/main" val="287089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folie | 1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B5ABFD43-67F0-524D-925B-C15B0860F316}"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13" name="Titel 12">
            <a:extLst>
              <a:ext uri="{FF2B5EF4-FFF2-40B4-BE49-F238E27FC236}">
                <a16:creationId xmlns:a16="http://schemas.microsoft.com/office/drawing/2014/main" id="{6A4CB3A7-ACED-41D0-8E35-318CD3693EA9}"/>
              </a:ext>
            </a:extLst>
          </p:cNvPr>
          <p:cNvSpPr>
            <a:spLocks noGrp="1"/>
          </p:cNvSpPr>
          <p:nvPr>
            <p:ph type="title"/>
          </p:nvPr>
        </p:nvSpPr>
        <p:spPr/>
        <p:txBody>
          <a:bodyPr/>
          <a:lstStyle/>
          <a:p>
            <a:r>
              <a:rPr lang="de-DE"/>
              <a:t>Mastertitelformat bearbeiten</a:t>
            </a:r>
          </a:p>
        </p:txBody>
      </p:sp>
      <p:sp>
        <p:nvSpPr>
          <p:cNvPr id="10" name="Bildplatzhalter 8">
            <a:extLst>
              <a:ext uri="{FF2B5EF4-FFF2-40B4-BE49-F238E27FC236}">
                <a16:creationId xmlns:a16="http://schemas.microsoft.com/office/drawing/2014/main" id="{EBFE18BD-74E5-4328-B98A-9C6FC4FCA59F}"/>
              </a:ext>
            </a:extLst>
          </p:cNvPr>
          <p:cNvSpPr>
            <a:spLocks noGrp="1"/>
          </p:cNvSpPr>
          <p:nvPr>
            <p:ph type="pic" sz="quarter" idx="25" hasCustomPrompt="1"/>
          </p:nvPr>
        </p:nvSpPr>
        <p:spPr>
          <a:xfrm>
            <a:off x="518317" y="1631156"/>
            <a:ext cx="11157746" cy="3951164"/>
          </a:xfrm>
          <a:solidFill>
            <a:schemeClr val="bg1">
              <a:lumMod val="95000"/>
            </a:schemeClr>
          </a:solidFill>
        </p:spPr>
        <p:txBody>
          <a:bodyPr/>
          <a:lstStyle/>
          <a:p>
            <a:r>
              <a:rPr lang="de-DE"/>
              <a:t> </a:t>
            </a:r>
          </a:p>
        </p:txBody>
      </p:sp>
      <p:sp>
        <p:nvSpPr>
          <p:cNvPr id="12" name="Textplatzhalter 10">
            <a:extLst>
              <a:ext uri="{FF2B5EF4-FFF2-40B4-BE49-F238E27FC236}">
                <a16:creationId xmlns:a16="http://schemas.microsoft.com/office/drawing/2014/main" id="{A51E223D-AC82-4D54-A383-0E2DF84E2EFB}"/>
              </a:ext>
            </a:extLst>
          </p:cNvPr>
          <p:cNvSpPr>
            <a:spLocks noGrp="1"/>
          </p:cNvSpPr>
          <p:nvPr>
            <p:ph type="body" sz="quarter" idx="26"/>
          </p:nvPr>
        </p:nvSpPr>
        <p:spPr>
          <a:xfrm>
            <a:off x="518317" y="5690271"/>
            <a:ext cx="11157746"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1" name="Textplatzhalter 9">
            <a:extLst>
              <a:ext uri="{FF2B5EF4-FFF2-40B4-BE49-F238E27FC236}">
                <a16:creationId xmlns:a16="http://schemas.microsoft.com/office/drawing/2014/main" id="{122FFE2B-554A-4423-8513-4D2A70D2DB10}"/>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4"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679628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folie | 2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B85C81AC-06BF-2241-AB9F-513E88F5265E}"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6" name="Titel 5">
            <a:extLst>
              <a:ext uri="{FF2B5EF4-FFF2-40B4-BE49-F238E27FC236}">
                <a16:creationId xmlns:a16="http://schemas.microsoft.com/office/drawing/2014/main" id="{C8C7F934-D7F3-42CA-88CC-3AEB50FF1656}"/>
              </a:ext>
            </a:extLst>
          </p:cNvPr>
          <p:cNvSpPr>
            <a:spLocks noGrp="1"/>
          </p:cNvSpPr>
          <p:nvPr>
            <p:ph type="title"/>
          </p:nvPr>
        </p:nvSpPr>
        <p:spPr/>
        <p:txBody>
          <a:bodyPr/>
          <a:lstStyle/>
          <a:p>
            <a:r>
              <a:rPr lang="de-DE"/>
              <a:t>Mastertitelformat bearbeiten</a:t>
            </a:r>
          </a:p>
        </p:txBody>
      </p:sp>
      <p:sp>
        <p:nvSpPr>
          <p:cNvPr id="14" name="Bildplatzhalter 8">
            <a:extLst>
              <a:ext uri="{FF2B5EF4-FFF2-40B4-BE49-F238E27FC236}">
                <a16:creationId xmlns:a16="http://schemas.microsoft.com/office/drawing/2014/main" id="{B4B72DA6-61BE-42F9-8894-08B159BC7C7D}"/>
              </a:ext>
            </a:extLst>
          </p:cNvPr>
          <p:cNvSpPr>
            <a:spLocks noGrp="1"/>
          </p:cNvSpPr>
          <p:nvPr>
            <p:ph type="pic" sz="quarter" idx="25" hasCustomPrompt="1"/>
          </p:nvPr>
        </p:nvSpPr>
        <p:spPr>
          <a:xfrm>
            <a:off x="518317" y="1631156"/>
            <a:ext cx="5469732" cy="3951164"/>
          </a:xfrm>
          <a:solidFill>
            <a:schemeClr val="bg1">
              <a:lumMod val="95000"/>
            </a:schemeClr>
          </a:solidFill>
        </p:spPr>
        <p:txBody>
          <a:bodyPr/>
          <a:lstStyle/>
          <a:p>
            <a:r>
              <a:rPr lang="de-DE"/>
              <a:t> </a:t>
            </a:r>
          </a:p>
        </p:txBody>
      </p:sp>
      <p:sp>
        <p:nvSpPr>
          <p:cNvPr id="15" name="Textplatzhalter 10">
            <a:extLst>
              <a:ext uri="{FF2B5EF4-FFF2-40B4-BE49-F238E27FC236}">
                <a16:creationId xmlns:a16="http://schemas.microsoft.com/office/drawing/2014/main" id="{0E2D86CD-8C0A-461A-82DE-DEB73A6F9ACE}"/>
              </a:ext>
            </a:extLst>
          </p:cNvPr>
          <p:cNvSpPr>
            <a:spLocks noGrp="1"/>
          </p:cNvSpPr>
          <p:nvPr>
            <p:ph type="body" sz="quarter" idx="26"/>
          </p:nvPr>
        </p:nvSpPr>
        <p:spPr>
          <a:xfrm>
            <a:off x="518317"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6" name="Bildplatzhalter 8">
            <a:extLst>
              <a:ext uri="{FF2B5EF4-FFF2-40B4-BE49-F238E27FC236}">
                <a16:creationId xmlns:a16="http://schemas.microsoft.com/office/drawing/2014/main" id="{B4E7C39B-83E8-467B-AD57-55CA08888B5C}"/>
              </a:ext>
            </a:extLst>
          </p:cNvPr>
          <p:cNvSpPr>
            <a:spLocks noGrp="1"/>
          </p:cNvSpPr>
          <p:nvPr>
            <p:ph type="pic" sz="quarter" idx="27" hasCustomPrompt="1"/>
          </p:nvPr>
        </p:nvSpPr>
        <p:spPr>
          <a:xfrm>
            <a:off x="6206331" y="1631156"/>
            <a:ext cx="5469732" cy="3951164"/>
          </a:xfrm>
          <a:solidFill>
            <a:schemeClr val="bg1">
              <a:lumMod val="95000"/>
            </a:schemeClr>
          </a:solidFill>
        </p:spPr>
        <p:txBody>
          <a:bodyPr/>
          <a:lstStyle/>
          <a:p>
            <a:r>
              <a:rPr lang="de-DE"/>
              <a:t> </a:t>
            </a:r>
          </a:p>
        </p:txBody>
      </p:sp>
      <p:sp>
        <p:nvSpPr>
          <p:cNvPr id="17" name="Textplatzhalter 10">
            <a:extLst>
              <a:ext uri="{FF2B5EF4-FFF2-40B4-BE49-F238E27FC236}">
                <a16:creationId xmlns:a16="http://schemas.microsoft.com/office/drawing/2014/main" id="{CE124A50-74B4-4E32-AA56-DCD775B13003}"/>
              </a:ext>
            </a:extLst>
          </p:cNvPr>
          <p:cNvSpPr>
            <a:spLocks noGrp="1"/>
          </p:cNvSpPr>
          <p:nvPr>
            <p:ph type="body" sz="quarter" idx="28"/>
          </p:nvPr>
        </p:nvSpPr>
        <p:spPr>
          <a:xfrm>
            <a:off x="6206331"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2" name="Textplatzhalter 9">
            <a:extLst>
              <a:ext uri="{FF2B5EF4-FFF2-40B4-BE49-F238E27FC236}">
                <a16:creationId xmlns:a16="http://schemas.microsoft.com/office/drawing/2014/main" id="{5F1A965F-F63A-4B03-A142-6DC4620DA5F8}"/>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334480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folie | 3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902AA261-E80A-2C4E-92D7-8C00189739FC}"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18" name="Titel 17">
            <a:extLst>
              <a:ext uri="{FF2B5EF4-FFF2-40B4-BE49-F238E27FC236}">
                <a16:creationId xmlns:a16="http://schemas.microsoft.com/office/drawing/2014/main" id="{9995CF9C-9826-4946-A085-FF49199BE4DE}"/>
              </a:ext>
            </a:extLst>
          </p:cNvPr>
          <p:cNvSpPr>
            <a:spLocks noGrp="1"/>
          </p:cNvSpPr>
          <p:nvPr>
            <p:ph type="title"/>
          </p:nvPr>
        </p:nvSpPr>
        <p:spPr/>
        <p:txBody>
          <a:bodyPr/>
          <a:lstStyle/>
          <a:p>
            <a:r>
              <a:rPr lang="de-DE"/>
              <a:t>Mastertitelformat bearbeiten</a:t>
            </a:r>
          </a:p>
        </p:txBody>
      </p:sp>
      <p:sp>
        <p:nvSpPr>
          <p:cNvPr id="21" name="Bildplatzhalter 8">
            <a:extLst>
              <a:ext uri="{FF2B5EF4-FFF2-40B4-BE49-F238E27FC236}">
                <a16:creationId xmlns:a16="http://schemas.microsoft.com/office/drawing/2014/main" id="{E2430412-20B6-4F53-A77B-A26A49135E49}"/>
              </a:ext>
            </a:extLst>
          </p:cNvPr>
          <p:cNvSpPr>
            <a:spLocks noGrp="1"/>
          </p:cNvSpPr>
          <p:nvPr>
            <p:ph type="pic" sz="quarter" idx="25" hasCustomPrompt="1"/>
          </p:nvPr>
        </p:nvSpPr>
        <p:spPr>
          <a:xfrm>
            <a:off x="518317" y="1631156"/>
            <a:ext cx="3569758" cy="3951164"/>
          </a:xfrm>
          <a:solidFill>
            <a:schemeClr val="bg1">
              <a:lumMod val="95000"/>
            </a:schemeClr>
          </a:solidFill>
        </p:spPr>
        <p:txBody>
          <a:bodyPr/>
          <a:lstStyle/>
          <a:p>
            <a:r>
              <a:rPr lang="de-DE"/>
              <a:t> </a:t>
            </a:r>
          </a:p>
        </p:txBody>
      </p:sp>
      <p:sp>
        <p:nvSpPr>
          <p:cNvPr id="22" name="Textplatzhalter 10">
            <a:extLst>
              <a:ext uri="{FF2B5EF4-FFF2-40B4-BE49-F238E27FC236}">
                <a16:creationId xmlns:a16="http://schemas.microsoft.com/office/drawing/2014/main" id="{48CA2DF0-5B92-4CE6-AF1A-CC648431BB90}"/>
              </a:ext>
            </a:extLst>
          </p:cNvPr>
          <p:cNvSpPr>
            <a:spLocks noGrp="1"/>
          </p:cNvSpPr>
          <p:nvPr>
            <p:ph type="body" sz="quarter" idx="26"/>
          </p:nvPr>
        </p:nvSpPr>
        <p:spPr>
          <a:xfrm>
            <a:off x="518317"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Bildplatzhalter 8">
            <a:extLst>
              <a:ext uri="{FF2B5EF4-FFF2-40B4-BE49-F238E27FC236}">
                <a16:creationId xmlns:a16="http://schemas.microsoft.com/office/drawing/2014/main" id="{002E2471-F223-4896-A895-CE0AF20E11DB}"/>
              </a:ext>
            </a:extLst>
          </p:cNvPr>
          <p:cNvSpPr>
            <a:spLocks noGrp="1"/>
          </p:cNvSpPr>
          <p:nvPr>
            <p:ph type="pic" sz="quarter" idx="27" hasCustomPrompt="1"/>
          </p:nvPr>
        </p:nvSpPr>
        <p:spPr>
          <a:xfrm>
            <a:off x="8106305" y="1631156"/>
            <a:ext cx="3569758" cy="3951164"/>
          </a:xfrm>
          <a:solidFill>
            <a:schemeClr val="bg1">
              <a:lumMod val="95000"/>
            </a:schemeClr>
          </a:solidFill>
        </p:spPr>
        <p:txBody>
          <a:bodyPr/>
          <a:lstStyle/>
          <a:p>
            <a:r>
              <a:rPr lang="de-DE"/>
              <a:t> </a:t>
            </a:r>
          </a:p>
        </p:txBody>
      </p:sp>
      <p:sp>
        <p:nvSpPr>
          <p:cNvPr id="24" name="Textplatzhalter 10">
            <a:extLst>
              <a:ext uri="{FF2B5EF4-FFF2-40B4-BE49-F238E27FC236}">
                <a16:creationId xmlns:a16="http://schemas.microsoft.com/office/drawing/2014/main" id="{470E7482-A37A-44BE-ADE5-A0B3B10E8FCA}"/>
              </a:ext>
            </a:extLst>
          </p:cNvPr>
          <p:cNvSpPr>
            <a:spLocks noGrp="1"/>
          </p:cNvSpPr>
          <p:nvPr>
            <p:ph type="body" sz="quarter" idx="28"/>
          </p:nvPr>
        </p:nvSpPr>
        <p:spPr>
          <a:xfrm>
            <a:off x="8106305"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5" name="Bildplatzhalter 8">
            <a:extLst>
              <a:ext uri="{FF2B5EF4-FFF2-40B4-BE49-F238E27FC236}">
                <a16:creationId xmlns:a16="http://schemas.microsoft.com/office/drawing/2014/main" id="{3FD09289-F115-4464-A726-812A11720CAD}"/>
              </a:ext>
            </a:extLst>
          </p:cNvPr>
          <p:cNvSpPr>
            <a:spLocks noGrp="1"/>
          </p:cNvSpPr>
          <p:nvPr>
            <p:ph type="pic" sz="quarter" idx="29" hasCustomPrompt="1"/>
          </p:nvPr>
        </p:nvSpPr>
        <p:spPr>
          <a:xfrm>
            <a:off x="4312311" y="1631156"/>
            <a:ext cx="3569758" cy="3951164"/>
          </a:xfrm>
          <a:solidFill>
            <a:schemeClr val="bg1">
              <a:lumMod val="95000"/>
            </a:schemeClr>
          </a:solidFill>
        </p:spPr>
        <p:txBody>
          <a:bodyPr/>
          <a:lstStyle/>
          <a:p>
            <a:r>
              <a:rPr lang="de-DE"/>
              <a:t> </a:t>
            </a:r>
          </a:p>
        </p:txBody>
      </p:sp>
      <p:sp>
        <p:nvSpPr>
          <p:cNvPr id="26" name="Textplatzhalter 10">
            <a:extLst>
              <a:ext uri="{FF2B5EF4-FFF2-40B4-BE49-F238E27FC236}">
                <a16:creationId xmlns:a16="http://schemas.microsoft.com/office/drawing/2014/main" id="{F3F11CE6-C8CF-4ABE-B3B8-C00D74678A95}"/>
              </a:ext>
            </a:extLst>
          </p:cNvPr>
          <p:cNvSpPr>
            <a:spLocks noGrp="1"/>
          </p:cNvSpPr>
          <p:nvPr>
            <p:ph type="body" sz="quarter" idx="30"/>
          </p:nvPr>
        </p:nvSpPr>
        <p:spPr>
          <a:xfrm>
            <a:off x="4312311"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4" name="Textplatzhalter 9">
            <a:extLst>
              <a:ext uri="{FF2B5EF4-FFF2-40B4-BE49-F238E27FC236}">
                <a16:creationId xmlns:a16="http://schemas.microsoft.com/office/drawing/2014/main" id="{B180B26F-6FF8-4738-A10C-E14470F0B8C6}"/>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5"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31634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s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C6B089CE-DC39-4640-9F9D-442242428C02}"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7" y="1631156"/>
            <a:ext cx="11155366"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p>
            <a:r>
              <a:rPr lang="de-DE"/>
              <a:t>Mastertitelformat bearbeiten</a:t>
            </a:r>
          </a:p>
        </p:txBody>
      </p:sp>
      <p:sp>
        <p:nvSpPr>
          <p:cNvPr id="11" name="Textplatzhalter 9">
            <a:extLst>
              <a:ext uri="{FF2B5EF4-FFF2-40B4-BE49-F238E27FC236}">
                <a16:creationId xmlns:a16="http://schemas.microsoft.com/office/drawing/2014/main" id="{64AF0876-C672-488E-ADCD-17BBFC336382}"/>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4139291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s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6EE89B56-6EF8-784E-A57B-03562E2AAED7}"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7" y="1631156"/>
            <a:ext cx="5469733"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p>
            <a:r>
              <a:rPr lang="de-DE"/>
              <a:t>Mastertitelformat bearbeiten</a:t>
            </a:r>
          </a:p>
        </p:txBody>
      </p:sp>
      <p:sp>
        <p:nvSpPr>
          <p:cNvPr id="11" name="Inhaltsplatzhalter 7">
            <a:extLst>
              <a:ext uri="{FF2B5EF4-FFF2-40B4-BE49-F238E27FC236}">
                <a16:creationId xmlns:a16="http://schemas.microsoft.com/office/drawing/2014/main" id="{33608DEB-69EC-4E8F-A567-9E3EA36C3624}"/>
              </a:ext>
            </a:extLst>
          </p:cNvPr>
          <p:cNvSpPr>
            <a:spLocks noGrp="1"/>
          </p:cNvSpPr>
          <p:nvPr>
            <p:ph sz="quarter" idx="39" hasCustomPrompt="1"/>
          </p:nvPr>
        </p:nvSpPr>
        <p:spPr>
          <a:xfrm>
            <a:off x="6206330" y="1631156"/>
            <a:ext cx="5469733" cy="4569619"/>
          </a:xfrm>
        </p:spPr>
        <p:txBody>
          <a:bodyPr/>
          <a:lstStyle/>
          <a:p>
            <a:pPr lvl="0"/>
            <a:r>
              <a:rPr lang="de-DE" dirty="0"/>
              <a:t> </a:t>
            </a:r>
          </a:p>
        </p:txBody>
      </p:sp>
      <p:sp>
        <p:nvSpPr>
          <p:cNvPr id="12" name="Textplatzhalter 9">
            <a:extLst>
              <a:ext uri="{FF2B5EF4-FFF2-40B4-BE49-F238E27FC236}">
                <a16:creationId xmlns:a16="http://schemas.microsoft.com/office/drawing/2014/main" id="{777B5741-96D1-4193-A4A5-5EE22D85663F}"/>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535539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sfolie | mit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5E0BF2E6-6E50-4F40-8A4B-2D9211F2CB76}"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5086500-15A5-49F2-8B64-748C19FDABC2}"/>
              </a:ext>
            </a:extLst>
          </p:cNvPr>
          <p:cNvSpPr>
            <a:spLocks noGrp="1"/>
          </p:cNvSpPr>
          <p:nvPr>
            <p:ph type="body" sz="quarter" idx="15"/>
          </p:nvPr>
        </p:nvSpPr>
        <p:spPr>
          <a:xfrm>
            <a:off x="8104861" y="1631156"/>
            <a:ext cx="3571200" cy="456962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384BE64F-DBB2-4BF3-ABE7-E92BB978D2A0}"/>
              </a:ext>
            </a:extLst>
          </p:cNvPr>
          <p:cNvSpPr>
            <a:spLocks noGrp="1"/>
          </p:cNvSpPr>
          <p:nvPr>
            <p:ph type="title"/>
          </p:nvPr>
        </p:nvSpPr>
        <p:spPr/>
        <p:txBody>
          <a:bodyPr/>
          <a:lstStyle/>
          <a:p>
            <a:r>
              <a:rPr lang="de-DE"/>
              <a:t>Mastertitelformat bearbeiten</a:t>
            </a:r>
          </a:p>
        </p:txBody>
      </p:sp>
      <p:sp>
        <p:nvSpPr>
          <p:cNvPr id="9" name="Inhaltsplatzhalter 7">
            <a:extLst>
              <a:ext uri="{FF2B5EF4-FFF2-40B4-BE49-F238E27FC236}">
                <a16:creationId xmlns:a16="http://schemas.microsoft.com/office/drawing/2014/main" id="{0D6633D6-CA56-460E-AA1C-9A4D6A62324A}"/>
              </a:ext>
            </a:extLst>
          </p:cNvPr>
          <p:cNvSpPr>
            <a:spLocks noGrp="1"/>
          </p:cNvSpPr>
          <p:nvPr>
            <p:ph sz="quarter" idx="16" hasCustomPrompt="1"/>
          </p:nvPr>
        </p:nvSpPr>
        <p:spPr>
          <a:xfrm>
            <a:off x="518317" y="1631157"/>
            <a:ext cx="7363752" cy="4569620"/>
          </a:xfrm>
        </p:spPr>
        <p:txBody>
          <a:bodyPr/>
          <a:lstStyle/>
          <a:p>
            <a:pPr lvl="0"/>
            <a:r>
              <a:rPr lang="de-DE" dirty="0"/>
              <a:t> </a:t>
            </a:r>
          </a:p>
        </p:txBody>
      </p:sp>
      <p:sp>
        <p:nvSpPr>
          <p:cNvPr id="12" name="Textplatzhalter 9">
            <a:extLst>
              <a:ext uri="{FF2B5EF4-FFF2-40B4-BE49-F238E27FC236}">
                <a16:creationId xmlns:a16="http://schemas.microsoft.com/office/drawing/2014/main" id="{FBCC7105-5E2C-4745-BEC8-77E521534F9E}"/>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0"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777962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r Titel | Grau">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526A1A4E-F564-BA4A-A0FA-32873081143C}"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pPr/>
              <a:t>‹#›</a:t>
            </a:fld>
            <a:endParaRPr lang="de-DE"/>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F1925060-7FCF-4CBC-B0DA-0731E3E98579}"/>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extplatzhalter 9">
            <a:extLst>
              <a:ext uri="{FF2B5EF4-FFF2-40B4-BE49-F238E27FC236}">
                <a16:creationId xmlns:a16="http://schemas.microsoft.com/office/drawing/2014/main" id="{A9FF3927-CA7B-4361-998A-3A60E5D23F53}"/>
              </a:ext>
            </a:extLst>
          </p:cNvPr>
          <p:cNvSpPr>
            <a:spLocks noGrp="1"/>
          </p:cNvSpPr>
          <p:nvPr>
            <p:ph type="body" sz="quarter" idx="23"/>
          </p:nvPr>
        </p:nvSpPr>
        <p:spPr>
          <a:xfrm>
            <a:off x="518317" y="687598"/>
            <a:ext cx="6844385" cy="249812"/>
          </a:xfrm>
        </p:spPr>
        <p:txBody>
          <a:bodyPr wrap="square">
            <a:spAutoFit/>
          </a:bodyPr>
          <a:lstStyle>
            <a:lvl1pPr>
              <a:defRPr sz="1600">
                <a:solidFill>
                  <a:schemeClr val="tx2"/>
                </a:solidFill>
              </a:defRPr>
            </a:lvl1pPr>
          </a:lstStyle>
          <a:p>
            <a:pPr lvl="0"/>
            <a:r>
              <a:rPr lang="de-DE" dirty="0"/>
              <a:t>Mastertextformat bearbeiten</a:t>
            </a:r>
          </a:p>
        </p:txBody>
      </p:sp>
      <p:sp>
        <p:nvSpPr>
          <p:cNvPr id="61" name="Freihandform: Form 60">
            <a:extLst>
              <a:ext uri="{FF2B5EF4-FFF2-40B4-BE49-F238E27FC236}">
                <a16:creationId xmlns:a16="http://schemas.microsoft.com/office/drawing/2014/main" id="{BC19384B-1D95-4C0D-B3F0-61407A015F56}"/>
              </a:ext>
            </a:extLst>
          </p:cNvPr>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chemeClr val="tx1"/>
          </a:solidFill>
          <a:ln w="9525" cap="flat">
            <a:noFill/>
            <a:prstDash val="solid"/>
            <a:miter/>
          </a:ln>
        </p:spPr>
        <p:txBody>
          <a:bodyPr rtlCol="0" anchor="ctr"/>
          <a:lstStyle/>
          <a:p>
            <a:endParaRPr lang="de-DE"/>
          </a:p>
        </p:txBody>
      </p:sp>
      <p:grpSp>
        <p:nvGrpSpPr>
          <p:cNvPr id="11" name="Gruppieren 10">
            <a:extLst>
              <a:ext uri="{FF2B5EF4-FFF2-40B4-BE49-F238E27FC236}">
                <a16:creationId xmlns:a16="http://schemas.microsoft.com/office/drawing/2014/main" id="{3ECEE8D8-DF92-4CFD-A29A-DD98DFA7EC69}"/>
              </a:ext>
            </a:extLst>
          </p:cNvPr>
          <p:cNvGrpSpPr/>
          <p:nvPr userDrawn="1"/>
        </p:nvGrpSpPr>
        <p:grpSpPr>
          <a:xfrm>
            <a:off x="-390525" y="160153"/>
            <a:ext cx="333375" cy="136812"/>
            <a:chOff x="-133350" y="2711163"/>
            <a:chExt cx="333375" cy="136812"/>
          </a:xfrm>
        </p:grpSpPr>
        <p:cxnSp>
          <p:nvCxnSpPr>
            <p:cNvPr id="12" name="Gerader Verbinder 11">
              <a:extLst>
                <a:ext uri="{FF2B5EF4-FFF2-40B4-BE49-F238E27FC236}">
                  <a16:creationId xmlns:a16="http://schemas.microsoft.com/office/drawing/2014/main" id="{E89218EB-083A-44EC-89C4-86451CE1FC7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399474D3-E53E-4ABA-9B61-C9BB08A3276B}"/>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14" name="Gruppieren 13">
            <a:extLst>
              <a:ext uri="{FF2B5EF4-FFF2-40B4-BE49-F238E27FC236}">
                <a16:creationId xmlns:a16="http://schemas.microsoft.com/office/drawing/2014/main" id="{57879191-3BE6-4B4E-A6B9-7EE964614B47}"/>
              </a:ext>
            </a:extLst>
          </p:cNvPr>
          <p:cNvGrpSpPr/>
          <p:nvPr userDrawn="1"/>
        </p:nvGrpSpPr>
        <p:grpSpPr>
          <a:xfrm>
            <a:off x="-390525" y="1131703"/>
            <a:ext cx="333375" cy="136812"/>
            <a:chOff x="-133350" y="2711163"/>
            <a:chExt cx="333375" cy="136812"/>
          </a:xfrm>
        </p:grpSpPr>
        <p:cxnSp>
          <p:nvCxnSpPr>
            <p:cNvPr id="15" name="Gerader Verbinder 14">
              <a:extLst>
                <a:ext uri="{FF2B5EF4-FFF2-40B4-BE49-F238E27FC236}">
                  <a16:creationId xmlns:a16="http://schemas.microsoft.com/office/drawing/2014/main" id="{94484379-E642-433C-B53A-1DEE6A9DD4E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7C54D7A6-C6ED-4572-B49C-338FB11A042A}"/>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7" name="Gruppieren 16">
            <a:extLst>
              <a:ext uri="{FF2B5EF4-FFF2-40B4-BE49-F238E27FC236}">
                <a16:creationId xmlns:a16="http://schemas.microsoft.com/office/drawing/2014/main" id="{382F9D16-DA93-44FA-B850-67D0B6AD397D}"/>
              </a:ext>
            </a:extLst>
          </p:cNvPr>
          <p:cNvGrpSpPr/>
          <p:nvPr userDrawn="1"/>
        </p:nvGrpSpPr>
        <p:grpSpPr>
          <a:xfrm>
            <a:off x="-390525" y="1491963"/>
            <a:ext cx="333375" cy="136812"/>
            <a:chOff x="-133350" y="2711163"/>
            <a:chExt cx="333375" cy="136812"/>
          </a:xfrm>
        </p:grpSpPr>
        <p:cxnSp>
          <p:nvCxnSpPr>
            <p:cNvPr id="18" name="Gerader Verbinder 17">
              <a:extLst>
                <a:ext uri="{FF2B5EF4-FFF2-40B4-BE49-F238E27FC236}">
                  <a16:creationId xmlns:a16="http://schemas.microsoft.com/office/drawing/2014/main" id="{7201A13C-71DC-4465-B39F-F196A50353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957CB6E-B09B-4A22-86F0-6C38F81B2E90}"/>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20" name="Gruppieren 19">
            <a:extLst>
              <a:ext uri="{FF2B5EF4-FFF2-40B4-BE49-F238E27FC236}">
                <a16:creationId xmlns:a16="http://schemas.microsoft.com/office/drawing/2014/main" id="{38DB7D0C-ACAA-4A6B-8088-624B0BC24502}"/>
              </a:ext>
            </a:extLst>
          </p:cNvPr>
          <p:cNvGrpSpPr/>
          <p:nvPr userDrawn="1"/>
        </p:nvGrpSpPr>
        <p:grpSpPr>
          <a:xfrm>
            <a:off x="-390525" y="3292188"/>
            <a:ext cx="333375" cy="136812"/>
            <a:chOff x="-133350" y="2711163"/>
            <a:chExt cx="333375" cy="136812"/>
          </a:xfrm>
        </p:grpSpPr>
        <p:cxnSp>
          <p:nvCxnSpPr>
            <p:cNvPr id="21" name="Gerader Verbinder 20">
              <a:extLst>
                <a:ext uri="{FF2B5EF4-FFF2-40B4-BE49-F238E27FC236}">
                  <a16:creationId xmlns:a16="http://schemas.microsoft.com/office/drawing/2014/main" id="{E8B86ED7-0F29-451E-8C7D-9B396D5E209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ED76FB85-7BBB-4E8D-A853-5FCC744835E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23" name="Gruppieren 22">
            <a:extLst>
              <a:ext uri="{FF2B5EF4-FFF2-40B4-BE49-F238E27FC236}">
                <a16:creationId xmlns:a16="http://schemas.microsoft.com/office/drawing/2014/main" id="{E1524020-40DB-450A-AEE5-3E1B459B16B5}"/>
              </a:ext>
            </a:extLst>
          </p:cNvPr>
          <p:cNvGrpSpPr/>
          <p:nvPr userDrawn="1"/>
        </p:nvGrpSpPr>
        <p:grpSpPr>
          <a:xfrm>
            <a:off x="-390525" y="6063963"/>
            <a:ext cx="333375" cy="136812"/>
            <a:chOff x="-133350" y="2711163"/>
            <a:chExt cx="333375" cy="136812"/>
          </a:xfrm>
        </p:grpSpPr>
        <p:cxnSp>
          <p:nvCxnSpPr>
            <p:cNvPr id="24" name="Gerader Verbinder 23">
              <a:extLst>
                <a:ext uri="{FF2B5EF4-FFF2-40B4-BE49-F238E27FC236}">
                  <a16:creationId xmlns:a16="http://schemas.microsoft.com/office/drawing/2014/main" id="{539CBAAA-C79F-4BC9-9AF3-18ED0AF9EE7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65F01F83-E434-491F-8893-1CE5848F9B6D}"/>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6" name="Gruppieren 25">
            <a:extLst>
              <a:ext uri="{FF2B5EF4-FFF2-40B4-BE49-F238E27FC236}">
                <a16:creationId xmlns:a16="http://schemas.microsoft.com/office/drawing/2014/main" id="{99ECB07F-83AC-4A69-A930-C51459FBE5BA}"/>
              </a:ext>
            </a:extLst>
          </p:cNvPr>
          <p:cNvGrpSpPr/>
          <p:nvPr userDrawn="1"/>
        </p:nvGrpSpPr>
        <p:grpSpPr>
          <a:xfrm>
            <a:off x="-390525" y="6495763"/>
            <a:ext cx="333375" cy="136812"/>
            <a:chOff x="-133350" y="2711163"/>
            <a:chExt cx="333375" cy="136812"/>
          </a:xfrm>
        </p:grpSpPr>
        <p:cxnSp>
          <p:nvCxnSpPr>
            <p:cNvPr id="27" name="Gerader Verbinder 26">
              <a:extLst>
                <a:ext uri="{FF2B5EF4-FFF2-40B4-BE49-F238E27FC236}">
                  <a16:creationId xmlns:a16="http://schemas.microsoft.com/office/drawing/2014/main" id="{EB6DF347-64CA-4BE1-8952-3E80EBD0082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F82628F6-8442-4626-962B-E947FDA8C0C0}"/>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29" name="Gruppieren 28">
            <a:extLst>
              <a:ext uri="{FF2B5EF4-FFF2-40B4-BE49-F238E27FC236}">
                <a16:creationId xmlns:a16="http://schemas.microsoft.com/office/drawing/2014/main" id="{C9B4EC5D-DF7B-4D80-86D6-C95B0B60B325}"/>
              </a:ext>
            </a:extLst>
          </p:cNvPr>
          <p:cNvGrpSpPr/>
          <p:nvPr userDrawn="1"/>
        </p:nvGrpSpPr>
        <p:grpSpPr>
          <a:xfrm rot="16200000">
            <a:off x="281643" y="-299136"/>
            <a:ext cx="333375" cy="136808"/>
            <a:chOff x="-133350" y="2711167"/>
            <a:chExt cx="333375" cy="136808"/>
          </a:xfrm>
        </p:grpSpPr>
        <p:cxnSp>
          <p:nvCxnSpPr>
            <p:cNvPr id="30" name="Gerader Verbinder 29">
              <a:extLst>
                <a:ext uri="{FF2B5EF4-FFF2-40B4-BE49-F238E27FC236}">
                  <a16:creationId xmlns:a16="http://schemas.microsoft.com/office/drawing/2014/main" id="{7A230F03-8AA4-4AAE-999A-6E872C727A8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1C36145D-6FFB-4D3A-85D6-2ACFDAE5F5D2}"/>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32" name="Gruppieren 31">
            <a:extLst>
              <a:ext uri="{FF2B5EF4-FFF2-40B4-BE49-F238E27FC236}">
                <a16:creationId xmlns:a16="http://schemas.microsoft.com/office/drawing/2014/main" id="{0D1EC147-B041-40BC-BA8D-878A722616DE}"/>
              </a:ext>
            </a:extLst>
          </p:cNvPr>
          <p:cNvGrpSpPr/>
          <p:nvPr userDrawn="1"/>
        </p:nvGrpSpPr>
        <p:grpSpPr>
          <a:xfrm rot="16200000">
            <a:off x="5752963" y="-299136"/>
            <a:ext cx="333375" cy="136804"/>
            <a:chOff x="-133350" y="2711171"/>
            <a:chExt cx="333375" cy="136804"/>
          </a:xfrm>
        </p:grpSpPr>
        <p:cxnSp>
          <p:nvCxnSpPr>
            <p:cNvPr id="33" name="Gerader Verbinder 32">
              <a:extLst>
                <a:ext uri="{FF2B5EF4-FFF2-40B4-BE49-F238E27FC236}">
                  <a16:creationId xmlns:a16="http://schemas.microsoft.com/office/drawing/2014/main" id="{4A4E226E-C413-42F0-AA69-108B05313D4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4A93327E-EEC7-45A4-9C35-410D17ECB865}"/>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35" name="Gruppieren 34">
            <a:extLst>
              <a:ext uri="{FF2B5EF4-FFF2-40B4-BE49-F238E27FC236}">
                <a16:creationId xmlns:a16="http://schemas.microsoft.com/office/drawing/2014/main" id="{0EC1AF1A-26A7-479B-A176-8997B58ED4D1}"/>
              </a:ext>
            </a:extLst>
          </p:cNvPr>
          <p:cNvGrpSpPr/>
          <p:nvPr userDrawn="1"/>
        </p:nvGrpSpPr>
        <p:grpSpPr>
          <a:xfrm>
            <a:off x="6203950" y="-397424"/>
            <a:ext cx="124906" cy="333375"/>
            <a:chOff x="6416680" y="-397424"/>
            <a:chExt cx="124906" cy="333375"/>
          </a:xfrm>
        </p:grpSpPr>
        <p:cxnSp>
          <p:nvCxnSpPr>
            <p:cNvPr id="36" name="Gerader Verbinder 35">
              <a:extLst>
                <a:ext uri="{FF2B5EF4-FFF2-40B4-BE49-F238E27FC236}">
                  <a16:creationId xmlns:a16="http://schemas.microsoft.com/office/drawing/2014/main" id="{80D76042-D322-4CD0-B41A-CE295CEC6835}"/>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397EC952-23B6-4728-82B6-3D733107C66E}"/>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38" name="Gerader Verbinder 37">
            <a:extLst>
              <a:ext uri="{FF2B5EF4-FFF2-40B4-BE49-F238E27FC236}">
                <a16:creationId xmlns:a16="http://schemas.microsoft.com/office/drawing/2014/main" id="{D8CEDBB7-9662-435E-8F5A-F3EE555D990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24365663-FE3F-47D4-A8D7-729A38C4987D}"/>
              </a:ext>
            </a:extLst>
          </p:cNvPr>
          <p:cNvGrpSpPr/>
          <p:nvPr userDrawn="1"/>
        </p:nvGrpSpPr>
        <p:grpSpPr>
          <a:xfrm rot="16200000">
            <a:off x="11447325" y="-299139"/>
            <a:ext cx="333375" cy="136800"/>
            <a:chOff x="-133350" y="2711175"/>
            <a:chExt cx="333375" cy="136800"/>
          </a:xfrm>
        </p:grpSpPr>
        <p:cxnSp>
          <p:nvCxnSpPr>
            <p:cNvPr id="40" name="Gerader Verbinder 39">
              <a:extLst>
                <a:ext uri="{FF2B5EF4-FFF2-40B4-BE49-F238E27FC236}">
                  <a16:creationId xmlns:a16="http://schemas.microsoft.com/office/drawing/2014/main" id="{92EE37E1-8647-4AEB-9AEE-FF0711435F3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2B4E3D7-0BC3-4BC1-B86B-DD51E9785755}"/>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pic>
        <p:nvPicPr>
          <p:cNvPr id="4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30196326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 wei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29C684FC-83A7-6A41-97DC-12326FBA971E}"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8" name="Textplatzhalter 9">
            <a:extLst>
              <a:ext uri="{FF2B5EF4-FFF2-40B4-BE49-F238E27FC236}">
                <a16:creationId xmlns:a16="http://schemas.microsoft.com/office/drawing/2014/main" id="{903DE59B-FC71-4F7B-BBCF-9B96B09DD62E}"/>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9"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829736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E1A52D8C-CCDF-7649-9938-10986BDFE8DB}"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Rechteck 6">
            <a:extLst>
              <a:ext uri="{FF2B5EF4-FFF2-40B4-BE49-F238E27FC236}">
                <a16:creationId xmlns:a16="http://schemas.microsoft.com/office/drawing/2014/main" id="{EB25E710-D493-4189-8EF7-00ABE0AB56E5}"/>
              </a:ext>
            </a:extLst>
          </p:cNvPr>
          <p:cNvSpPr/>
          <p:nvPr userDrawn="1"/>
        </p:nvSpPr>
        <p:spPr>
          <a:xfrm>
            <a:off x="518317" y="1631155"/>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dirty="0">
              <a:ln>
                <a:noFill/>
              </a:ln>
              <a:solidFill>
                <a:schemeClr val="bg1"/>
              </a:solidFill>
              <a:effectLst/>
              <a:uLnTx/>
              <a:uFillTx/>
              <a:latin typeface="Arial"/>
              <a:ea typeface="+mn-ea"/>
              <a:cs typeface="+mn-cs"/>
            </a:endParaRPr>
          </a:p>
        </p:txBody>
      </p:sp>
      <p:sp>
        <p:nvSpPr>
          <p:cNvPr id="9" name="Textplatzhalter 8">
            <a:extLst>
              <a:ext uri="{FF2B5EF4-FFF2-40B4-BE49-F238E27FC236}">
                <a16:creationId xmlns:a16="http://schemas.microsoft.com/office/drawing/2014/main" id="{F2F509DB-422D-41FB-A02B-822A0A204E45}"/>
              </a:ext>
            </a:extLst>
          </p:cNvPr>
          <p:cNvSpPr>
            <a:spLocks noGrp="1"/>
          </p:cNvSpPr>
          <p:nvPr>
            <p:ph type="body" sz="quarter" idx="24" hasCustomPrompt="1"/>
          </p:nvPr>
        </p:nvSpPr>
        <p:spPr>
          <a:xfrm>
            <a:off x="2497190" y="2835964"/>
            <a:ext cx="7200000" cy="2160000"/>
          </a:xfrm>
        </p:spPr>
        <p:txBody>
          <a:bodyPr rIns="0" anchor="ctr" anchorCtr="0">
            <a:normAutofit/>
          </a:bodyPr>
          <a:lstStyle>
            <a:lvl1pPr algn="ctr">
              <a:defRPr sz="2000" i="1"/>
            </a:lvl1pPr>
            <a:lvl2pPr marL="0" indent="0">
              <a:buNone/>
              <a:defRPr/>
            </a:lvl2pPr>
          </a:lstStyle>
          <a:p>
            <a:pPr lvl="0"/>
            <a:r>
              <a:rPr lang="de-DE" dirty="0"/>
              <a:t>„Mastertextformat bearbeiten“</a:t>
            </a:r>
          </a:p>
        </p:txBody>
      </p:sp>
      <p:sp>
        <p:nvSpPr>
          <p:cNvPr id="11" name="Textplatzhalter 9">
            <a:extLst>
              <a:ext uri="{FF2B5EF4-FFF2-40B4-BE49-F238E27FC236}">
                <a16:creationId xmlns:a16="http://schemas.microsoft.com/office/drawing/2014/main" id="{2BEC83A6-EBB5-4F38-9A43-62A2E7E36160}"/>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245534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AB620517-DA52-4746-A97D-AE1F5CF97725}"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10" name="Textplatzhalter 6">
            <a:extLst>
              <a:ext uri="{FF2B5EF4-FFF2-40B4-BE49-F238E27FC236}">
                <a16:creationId xmlns:a16="http://schemas.microsoft.com/office/drawing/2014/main" id="{BF8056C4-F1A1-4860-B863-70A38CCE20DE}"/>
              </a:ext>
            </a:extLst>
          </p:cNvPr>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dirty="0"/>
              <a:t>Agendapunkt / Kapitelthema</a:t>
            </a:r>
          </a:p>
        </p:txBody>
      </p:sp>
      <p:sp>
        <p:nvSpPr>
          <p:cNvPr id="11" name="Textplatzhalter 6">
            <a:extLst>
              <a:ext uri="{FF2B5EF4-FFF2-40B4-BE49-F238E27FC236}">
                <a16:creationId xmlns:a16="http://schemas.microsoft.com/office/drawing/2014/main" id="{A4B92765-C038-4DB7-B6CF-33827BB87416}"/>
              </a:ext>
            </a:extLst>
          </p:cNvPr>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dirty="0"/>
              <a:t>02 </a:t>
            </a:r>
          </a:p>
        </p:txBody>
      </p:sp>
      <p:sp>
        <p:nvSpPr>
          <p:cNvPr id="12" name="Textplatzhalter 6">
            <a:extLst>
              <a:ext uri="{FF2B5EF4-FFF2-40B4-BE49-F238E27FC236}">
                <a16:creationId xmlns:a16="http://schemas.microsoft.com/office/drawing/2014/main" id="{B48DD939-0764-4598-B8A8-5EF7FD589AF4}"/>
              </a:ext>
            </a:extLst>
          </p:cNvPr>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dirty="0"/>
              <a:t>Agendapunkt / Kapitelthema</a:t>
            </a:r>
          </a:p>
        </p:txBody>
      </p:sp>
      <p:sp>
        <p:nvSpPr>
          <p:cNvPr id="13" name="Textplatzhalter 6">
            <a:extLst>
              <a:ext uri="{FF2B5EF4-FFF2-40B4-BE49-F238E27FC236}">
                <a16:creationId xmlns:a16="http://schemas.microsoft.com/office/drawing/2014/main" id="{0169AC75-2D8F-414A-A2F5-470DEC8B533A}"/>
              </a:ext>
            </a:extLst>
          </p:cNvPr>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dirty="0"/>
              <a:t>05 </a:t>
            </a:r>
          </a:p>
        </p:txBody>
      </p:sp>
      <p:sp>
        <p:nvSpPr>
          <p:cNvPr id="17" name="Textplatzhalter 6">
            <a:extLst>
              <a:ext uri="{FF2B5EF4-FFF2-40B4-BE49-F238E27FC236}">
                <a16:creationId xmlns:a16="http://schemas.microsoft.com/office/drawing/2014/main" id="{78F9E3F2-C660-4ABB-83AF-3F5B3E2F7700}"/>
              </a:ext>
            </a:extLst>
          </p:cNvPr>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dirty="0"/>
              <a:t>Agendapunkt / Kapitelthema</a:t>
            </a:r>
          </a:p>
        </p:txBody>
      </p:sp>
      <p:sp>
        <p:nvSpPr>
          <p:cNvPr id="18" name="Textplatzhalter 6">
            <a:extLst>
              <a:ext uri="{FF2B5EF4-FFF2-40B4-BE49-F238E27FC236}">
                <a16:creationId xmlns:a16="http://schemas.microsoft.com/office/drawing/2014/main" id="{CAB2683D-D5E7-45B9-9133-F4CFD483FA94}"/>
              </a:ext>
            </a:extLst>
          </p:cNvPr>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dirty="0"/>
              <a:t>03 </a:t>
            </a:r>
          </a:p>
        </p:txBody>
      </p:sp>
      <p:sp>
        <p:nvSpPr>
          <p:cNvPr id="20" name="Textplatzhalter 6">
            <a:extLst>
              <a:ext uri="{FF2B5EF4-FFF2-40B4-BE49-F238E27FC236}">
                <a16:creationId xmlns:a16="http://schemas.microsoft.com/office/drawing/2014/main" id="{952E3AD3-9675-4713-A437-FEFA1B540023}"/>
              </a:ext>
            </a:extLst>
          </p:cNvPr>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dirty="0"/>
              <a:t>Agendapunkt / Kapitelthema</a:t>
            </a:r>
          </a:p>
        </p:txBody>
      </p:sp>
      <p:sp>
        <p:nvSpPr>
          <p:cNvPr id="21" name="Textplatzhalter 6">
            <a:extLst>
              <a:ext uri="{FF2B5EF4-FFF2-40B4-BE49-F238E27FC236}">
                <a16:creationId xmlns:a16="http://schemas.microsoft.com/office/drawing/2014/main" id="{1852432A-5FDF-42C2-BC07-F1752012B84C}"/>
              </a:ext>
            </a:extLst>
          </p:cNvPr>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dirty="0"/>
              <a:t>04 </a:t>
            </a:r>
          </a:p>
        </p:txBody>
      </p:sp>
      <p:sp>
        <p:nvSpPr>
          <p:cNvPr id="24" name="Textplatzhalter 6">
            <a:extLst>
              <a:ext uri="{FF2B5EF4-FFF2-40B4-BE49-F238E27FC236}">
                <a16:creationId xmlns:a16="http://schemas.microsoft.com/office/drawing/2014/main" id="{B2468A8B-4816-458C-AEB6-53AB9CF88AF3}"/>
              </a:ext>
            </a:extLst>
          </p:cNvPr>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dirty="0"/>
              <a:t>Agendapunkt / Kapitelthema</a:t>
            </a:r>
          </a:p>
        </p:txBody>
      </p:sp>
      <p:sp>
        <p:nvSpPr>
          <p:cNvPr id="25" name="Textplatzhalter 6">
            <a:extLst>
              <a:ext uri="{FF2B5EF4-FFF2-40B4-BE49-F238E27FC236}">
                <a16:creationId xmlns:a16="http://schemas.microsoft.com/office/drawing/2014/main" id="{F92C0AC2-BCD1-47F5-99DB-35823E79AB94}"/>
              </a:ext>
            </a:extLst>
          </p:cNvPr>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dirty="0"/>
              <a:t>06 </a:t>
            </a:r>
          </a:p>
        </p:txBody>
      </p:sp>
      <p:sp>
        <p:nvSpPr>
          <p:cNvPr id="26" name="Textplatzhalter 6">
            <a:extLst>
              <a:ext uri="{FF2B5EF4-FFF2-40B4-BE49-F238E27FC236}">
                <a16:creationId xmlns:a16="http://schemas.microsoft.com/office/drawing/2014/main" id="{6E5C8951-ED83-4B8D-A041-11DC6291DD84}"/>
              </a:ext>
            </a:extLst>
          </p:cNvPr>
          <p:cNvSpPr>
            <a:spLocks noGrp="1"/>
          </p:cNvSpPr>
          <p:nvPr>
            <p:ph type="body" sz="quarter" idx="25" hasCustomPrompt="1"/>
          </p:nvPr>
        </p:nvSpPr>
        <p:spPr>
          <a:xfrm>
            <a:off x="6636190" y="1632184"/>
            <a:ext cx="5039873" cy="281103"/>
          </a:xfrm>
        </p:spPr>
        <p:txBody>
          <a:bodyPr wrap="square">
            <a:noAutofit/>
          </a:bodyPr>
          <a:lstStyle>
            <a:lvl1pPr>
              <a:defRPr sz="1800"/>
            </a:lvl1pPr>
          </a:lstStyle>
          <a:p>
            <a:pPr lvl="0"/>
            <a:r>
              <a:rPr lang="de-DE"/>
              <a:t>Agendapunkt / Kapitelthema</a:t>
            </a:r>
            <a:endParaRPr lang="de-DE" dirty="0"/>
          </a:p>
        </p:txBody>
      </p:sp>
      <p:sp>
        <p:nvSpPr>
          <p:cNvPr id="27" name="Textplatzhalter 6">
            <a:extLst>
              <a:ext uri="{FF2B5EF4-FFF2-40B4-BE49-F238E27FC236}">
                <a16:creationId xmlns:a16="http://schemas.microsoft.com/office/drawing/2014/main" id="{7D6B79FA-8C76-4CA9-AF55-F7541503ECB2}"/>
              </a:ext>
            </a:extLst>
          </p:cNvPr>
          <p:cNvSpPr>
            <a:spLocks noGrp="1"/>
          </p:cNvSpPr>
          <p:nvPr>
            <p:ph type="body" sz="quarter" idx="26" hasCustomPrompt="1"/>
          </p:nvPr>
        </p:nvSpPr>
        <p:spPr>
          <a:xfrm>
            <a:off x="6206332" y="1632184"/>
            <a:ext cx="320601" cy="281103"/>
          </a:xfrm>
        </p:spPr>
        <p:txBody>
          <a:bodyPr wrap="none" rIns="0">
            <a:noAutofit/>
          </a:bodyPr>
          <a:lstStyle>
            <a:lvl1pPr>
              <a:defRPr sz="1800" b="1">
                <a:solidFill>
                  <a:schemeClr val="tx2"/>
                </a:solidFill>
              </a:defRPr>
            </a:lvl1pPr>
          </a:lstStyle>
          <a:p>
            <a:pPr lvl="0"/>
            <a:r>
              <a:rPr lang="de-DE" dirty="0"/>
              <a:t>07 </a:t>
            </a:r>
          </a:p>
        </p:txBody>
      </p:sp>
      <p:sp>
        <p:nvSpPr>
          <p:cNvPr id="28" name="Textplatzhalter 6">
            <a:extLst>
              <a:ext uri="{FF2B5EF4-FFF2-40B4-BE49-F238E27FC236}">
                <a16:creationId xmlns:a16="http://schemas.microsoft.com/office/drawing/2014/main" id="{89249A36-CB58-4007-8E81-30FA75194BA0}"/>
              </a:ext>
            </a:extLst>
          </p:cNvPr>
          <p:cNvSpPr>
            <a:spLocks noGrp="1"/>
          </p:cNvSpPr>
          <p:nvPr>
            <p:ph type="body" sz="quarter" idx="27" hasCustomPrompt="1"/>
          </p:nvPr>
        </p:nvSpPr>
        <p:spPr>
          <a:xfrm>
            <a:off x="6636190" y="2355533"/>
            <a:ext cx="5039873" cy="281103"/>
          </a:xfrm>
        </p:spPr>
        <p:txBody>
          <a:bodyPr wrap="square">
            <a:noAutofit/>
          </a:bodyPr>
          <a:lstStyle>
            <a:lvl1pPr>
              <a:defRPr sz="1800"/>
            </a:lvl1pPr>
          </a:lstStyle>
          <a:p>
            <a:pPr lvl="0"/>
            <a:r>
              <a:rPr lang="de-DE"/>
              <a:t>Agendapunkt / Kapitelthema</a:t>
            </a:r>
            <a:endParaRPr lang="de-DE" dirty="0"/>
          </a:p>
        </p:txBody>
      </p:sp>
      <p:sp>
        <p:nvSpPr>
          <p:cNvPr id="29" name="Textplatzhalter 6">
            <a:extLst>
              <a:ext uri="{FF2B5EF4-FFF2-40B4-BE49-F238E27FC236}">
                <a16:creationId xmlns:a16="http://schemas.microsoft.com/office/drawing/2014/main" id="{953A9A61-99D0-44B5-89EB-1D1035F914BD}"/>
              </a:ext>
            </a:extLst>
          </p:cNvPr>
          <p:cNvSpPr>
            <a:spLocks noGrp="1"/>
          </p:cNvSpPr>
          <p:nvPr>
            <p:ph type="body" sz="quarter" idx="28" hasCustomPrompt="1"/>
          </p:nvPr>
        </p:nvSpPr>
        <p:spPr>
          <a:xfrm>
            <a:off x="6206332" y="2355533"/>
            <a:ext cx="320601" cy="281103"/>
          </a:xfrm>
        </p:spPr>
        <p:txBody>
          <a:bodyPr wrap="none" rIns="0">
            <a:noAutofit/>
          </a:bodyPr>
          <a:lstStyle>
            <a:lvl1pPr>
              <a:defRPr sz="1800" b="1">
                <a:solidFill>
                  <a:schemeClr val="tx2"/>
                </a:solidFill>
              </a:defRPr>
            </a:lvl1pPr>
          </a:lstStyle>
          <a:p>
            <a:pPr lvl="0"/>
            <a:r>
              <a:rPr lang="de-DE" dirty="0"/>
              <a:t>08 </a:t>
            </a:r>
          </a:p>
        </p:txBody>
      </p:sp>
      <p:sp>
        <p:nvSpPr>
          <p:cNvPr id="30" name="Textplatzhalter 6">
            <a:extLst>
              <a:ext uri="{FF2B5EF4-FFF2-40B4-BE49-F238E27FC236}">
                <a16:creationId xmlns:a16="http://schemas.microsoft.com/office/drawing/2014/main" id="{E80B7F99-D2A6-486E-BB92-8192AB563EFC}"/>
              </a:ext>
            </a:extLst>
          </p:cNvPr>
          <p:cNvSpPr>
            <a:spLocks noGrp="1"/>
          </p:cNvSpPr>
          <p:nvPr>
            <p:ph type="body" sz="quarter" idx="29" hasCustomPrompt="1"/>
          </p:nvPr>
        </p:nvSpPr>
        <p:spPr>
          <a:xfrm>
            <a:off x="6636190" y="4525580"/>
            <a:ext cx="5039873" cy="281103"/>
          </a:xfrm>
        </p:spPr>
        <p:txBody>
          <a:bodyPr wrap="square">
            <a:noAutofit/>
          </a:bodyPr>
          <a:lstStyle>
            <a:lvl1pPr>
              <a:defRPr sz="1800"/>
            </a:lvl1pPr>
          </a:lstStyle>
          <a:p>
            <a:pPr lvl="0"/>
            <a:r>
              <a:rPr lang="de-DE"/>
              <a:t>Agendapunkt / Kapitelthema</a:t>
            </a:r>
            <a:endParaRPr lang="de-DE" dirty="0"/>
          </a:p>
        </p:txBody>
      </p:sp>
      <p:sp>
        <p:nvSpPr>
          <p:cNvPr id="31" name="Textplatzhalter 6">
            <a:extLst>
              <a:ext uri="{FF2B5EF4-FFF2-40B4-BE49-F238E27FC236}">
                <a16:creationId xmlns:a16="http://schemas.microsoft.com/office/drawing/2014/main" id="{C08D70F6-D151-42E1-8F5E-DD5ADD0927D9}"/>
              </a:ext>
            </a:extLst>
          </p:cNvPr>
          <p:cNvSpPr>
            <a:spLocks noGrp="1"/>
          </p:cNvSpPr>
          <p:nvPr>
            <p:ph type="body" sz="quarter" idx="30" hasCustomPrompt="1"/>
          </p:nvPr>
        </p:nvSpPr>
        <p:spPr>
          <a:xfrm>
            <a:off x="6206332" y="4525580"/>
            <a:ext cx="307841" cy="281103"/>
          </a:xfrm>
        </p:spPr>
        <p:txBody>
          <a:bodyPr wrap="none" rIns="0">
            <a:noAutofit/>
          </a:bodyPr>
          <a:lstStyle>
            <a:lvl1pPr>
              <a:defRPr sz="1800" b="1">
                <a:solidFill>
                  <a:schemeClr val="tx2"/>
                </a:solidFill>
              </a:defRPr>
            </a:lvl1pPr>
          </a:lstStyle>
          <a:p>
            <a:pPr lvl="0"/>
            <a:r>
              <a:rPr lang="de-DE" dirty="0"/>
              <a:t>11 </a:t>
            </a:r>
          </a:p>
        </p:txBody>
      </p:sp>
      <p:sp>
        <p:nvSpPr>
          <p:cNvPr id="32" name="Textplatzhalter 6">
            <a:extLst>
              <a:ext uri="{FF2B5EF4-FFF2-40B4-BE49-F238E27FC236}">
                <a16:creationId xmlns:a16="http://schemas.microsoft.com/office/drawing/2014/main" id="{34991AD2-EBFD-4358-9611-2BE7F693C7FF}"/>
              </a:ext>
            </a:extLst>
          </p:cNvPr>
          <p:cNvSpPr>
            <a:spLocks noGrp="1"/>
          </p:cNvSpPr>
          <p:nvPr>
            <p:ph type="body" sz="quarter" idx="31" hasCustomPrompt="1"/>
          </p:nvPr>
        </p:nvSpPr>
        <p:spPr>
          <a:xfrm>
            <a:off x="6636190" y="3078882"/>
            <a:ext cx="5039873" cy="281103"/>
          </a:xfrm>
        </p:spPr>
        <p:txBody>
          <a:bodyPr wrap="square">
            <a:noAutofit/>
          </a:bodyPr>
          <a:lstStyle>
            <a:lvl1pPr>
              <a:defRPr sz="1800"/>
            </a:lvl1pPr>
          </a:lstStyle>
          <a:p>
            <a:pPr lvl="0"/>
            <a:r>
              <a:rPr lang="de-DE"/>
              <a:t>Agendapunkt / Kapitelthema</a:t>
            </a:r>
            <a:endParaRPr lang="de-DE" dirty="0"/>
          </a:p>
        </p:txBody>
      </p:sp>
      <p:sp>
        <p:nvSpPr>
          <p:cNvPr id="33" name="Textplatzhalter 6">
            <a:extLst>
              <a:ext uri="{FF2B5EF4-FFF2-40B4-BE49-F238E27FC236}">
                <a16:creationId xmlns:a16="http://schemas.microsoft.com/office/drawing/2014/main" id="{E6132B6E-46AD-4F19-ACEF-FC5E2EBEEE72}"/>
              </a:ext>
            </a:extLst>
          </p:cNvPr>
          <p:cNvSpPr>
            <a:spLocks noGrp="1"/>
          </p:cNvSpPr>
          <p:nvPr>
            <p:ph type="body" sz="quarter" idx="32" hasCustomPrompt="1"/>
          </p:nvPr>
        </p:nvSpPr>
        <p:spPr>
          <a:xfrm>
            <a:off x="6206332" y="3078882"/>
            <a:ext cx="320601" cy="281103"/>
          </a:xfrm>
        </p:spPr>
        <p:txBody>
          <a:bodyPr wrap="none" rIns="0">
            <a:noAutofit/>
          </a:bodyPr>
          <a:lstStyle>
            <a:lvl1pPr>
              <a:defRPr sz="1800" b="1">
                <a:solidFill>
                  <a:schemeClr val="tx2"/>
                </a:solidFill>
              </a:defRPr>
            </a:lvl1pPr>
          </a:lstStyle>
          <a:p>
            <a:pPr lvl="0"/>
            <a:r>
              <a:rPr lang="de-DE" dirty="0"/>
              <a:t>09 </a:t>
            </a:r>
          </a:p>
        </p:txBody>
      </p:sp>
      <p:sp>
        <p:nvSpPr>
          <p:cNvPr id="34" name="Textplatzhalter 6">
            <a:extLst>
              <a:ext uri="{FF2B5EF4-FFF2-40B4-BE49-F238E27FC236}">
                <a16:creationId xmlns:a16="http://schemas.microsoft.com/office/drawing/2014/main" id="{5B29B58B-9C14-4145-95A8-C62AC51F1A6E}"/>
              </a:ext>
            </a:extLst>
          </p:cNvPr>
          <p:cNvSpPr>
            <a:spLocks noGrp="1"/>
          </p:cNvSpPr>
          <p:nvPr>
            <p:ph type="body" sz="quarter" idx="33" hasCustomPrompt="1"/>
          </p:nvPr>
        </p:nvSpPr>
        <p:spPr>
          <a:xfrm>
            <a:off x="6636190" y="3802231"/>
            <a:ext cx="5039873" cy="281103"/>
          </a:xfrm>
        </p:spPr>
        <p:txBody>
          <a:bodyPr wrap="square">
            <a:noAutofit/>
          </a:bodyPr>
          <a:lstStyle>
            <a:lvl1pPr>
              <a:defRPr sz="1800"/>
            </a:lvl1pPr>
          </a:lstStyle>
          <a:p>
            <a:pPr lvl="0"/>
            <a:r>
              <a:rPr lang="de-DE"/>
              <a:t>Agendapunkt / Kapitelthema</a:t>
            </a:r>
            <a:endParaRPr lang="de-DE" dirty="0"/>
          </a:p>
        </p:txBody>
      </p:sp>
      <p:sp>
        <p:nvSpPr>
          <p:cNvPr id="35" name="Textplatzhalter 6">
            <a:extLst>
              <a:ext uri="{FF2B5EF4-FFF2-40B4-BE49-F238E27FC236}">
                <a16:creationId xmlns:a16="http://schemas.microsoft.com/office/drawing/2014/main" id="{5E6DB4F9-1F61-4B1E-8694-CF32F6ABEB8F}"/>
              </a:ext>
            </a:extLst>
          </p:cNvPr>
          <p:cNvSpPr>
            <a:spLocks noGrp="1"/>
          </p:cNvSpPr>
          <p:nvPr>
            <p:ph type="body" sz="quarter" idx="34" hasCustomPrompt="1"/>
          </p:nvPr>
        </p:nvSpPr>
        <p:spPr>
          <a:xfrm>
            <a:off x="6206332" y="3802231"/>
            <a:ext cx="320601" cy="281103"/>
          </a:xfrm>
        </p:spPr>
        <p:txBody>
          <a:bodyPr wrap="none" rIns="0">
            <a:noAutofit/>
          </a:bodyPr>
          <a:lstStyle>
            <a:lvl1pPr>
              <a:defRPr sz="1800" b="1">
                <a:solidFill>
                  <a:schemeClr val="tx2"/>
                </a:solidFill>
              </a:defRPr>
            </a:lvl1pPr>
          </a:lstStyle>
          <a:p>
            <a:pPr lvl="0"/>
            <a:r>
              <a:rPr lang="de-DE" dirty="0"/>
              <a:t>10 </a:t>
            </a:r>
          </a:p>
        </p:txBody>
      </p:sp>
      <p:sp>
        <p:nvSpPr>
          <p:cNvPr id="36" name="Textplatzhalter 6">
            <a:extLst>
              <a:ext uri="{FF2B5EF4-FFF2-40B4-BE49-F238E27FC236}">
                <a16:creationId xmlns:a16="http://schemas.microsoft.com/office/drawing/2014/main" id="{F139CCA6-FA40-4FAD-991E-8F0D932F40B0}"/>
              </a:ext>
            </a:extLst>
          </p:cNvPr>
          <p:cNvSpPr>
            <a:spLocks noGrp="1"/>
          </p:cNvSpPr>
          <p:nvPr>
            <p:ph type="body" sz="quarter" idx="35" hasCustomPrompt="1"/>
          </p:nvPr>
        </p:nvSpPr>
        <p:spPr>
          <a:xfrm>
            <a:off x="6636190" y="5248930"/>
            <a:ext cx="5039873" cy="281103"/>
          </a:xfrm>
        </p:spPr>
        <p:txBody>
          <a:bodyPr wrap="square">
            <a:noAutofit/>
          </a:bodyPr>
          <a:lstStyle>
            <a:lvl1pPr>
              <a:defRPr sz="1800"/>
            </a:lvl1pPr>
          </a:lstStyle>
          <a:p>
            <a:pPr lvl="0"/>
            <a:r>
              <a:rPr lang="de-DE"/>
              <a:t>Agendapunkt / Kapitelthema</a:t>
            </a:r>
            <a:endParaRPr lang="de-DE" dirty="0"/>
          </a:p>
        </p:txBody>
      </p:sp>
      <p:sp>
        <p:nvSpPr>
          <p:cNvPr id="37" name="Textplatzhalter 6">
            <a:extLst>
              <a:ext uri="{FF2B5EF4-FFF2-40B4-BE49-F238E27FC236}">
                <a16:creationId xmlns:a16="http://schemas.microsoft.com/office/drawing/2014/main" id="{4ABC58A4-2FF6-4DD6-B7CE-07D57A9854B7}"/>
              </a:ext>
            </a:extLst>
          </p:cNvPr>
          <p:cNvSpPr>
            <a:spLocks noGrp="1"/>
          </p:cNvSpPr>
          <p:nvPr>
            <p:ph type="body" sz="quarter" idx="36" hasCustomPrompt="1"/>
          </p:nvPr>
        </p:nvSpPr>
        <p:spPr>
          <a:xfrm>
            <a:off x="6206332" y="5248930"/>
            <a:ext cx="320601" cy="281103"/>
          </a:xfrm>
        </p:spPr>
        <p:txBody>
          <a:bodyPr wrap="none" rIns="0">
            <a:noAutofit/>
          </a:bodyPr>
          <a:lstStyle>
            <a:lvl1pPr>
              <a:defRPr sz="1800" b="1">
                <a:solidFill>
                  <a:schemeClr val="tx2"/>
                </a:solidFill>
              </a:defRPr>
            </a:lvl1pPr>
          </a:lstStyle>
          <a:p>
            <a:pPr lvl="0"/>
            <a:r>
              <a:rPr lang="de-DE" dirty="0"/>
              <a:t>12 </a:t>
            </a:r>
          </a:p>
        </p:txBody>
      </p:sp>
      <p:sp>
        <p:nvSpPr>
          <p:cNvPr id="6" name="Titel 5">
            <a:extLst>
              <a:ext uri="{FF2B5EF4-FFF2-40B4-BE49-F238E27FC236}">
                <a16:creationId xmlns:a16="http://schemas.microsoft.com/office/drawing/2014/main" id="{B83D1D4D-3108-48AF-9002-E2787CA11C49}"/>
              </a:ext>
            </a:extLst>
          </p:cNvPr>
          <p:cNvSpPr>
            <a:spLocks noGrp="1"/>
          </p:cNvSpPr>
          <p:nvPr>
            <p:ph type="title"/>
          </p:nvPr>
        </p:nvSpPr>
        <p:spPr>
          <a:xfrm>
            <a:off x="518318" y="301185"/>
            <a:ext cx="6844385" cy="332399"/>
          </a:xfrm>
        </p:spPr>
        <p:txBody>
          <a:bodyPr/>
          <a:lstStyle/>
          <a:p>
            <a:r>
              <a:rPr lang="de-DE"/>
              <a:t>Mastertitelformat bearbeiten</a:t>
            </a:r>
          </a:p>
        </p:txBody>
      </p:sp>
      <p:sp>
        <p:nvSpPr>
          <p:cNvPr id="38" name="Textplatzhalter 9">
            <a:extLst>
              <a:ext uri="{FF2B5EF4-FFF2-40B4-BE49-F238E27FC236}">
                <a16:creationId xmlns:a16="http://schemas.microsoft.com/office/drawing/2014/main" id="{37A4DE60-6537-42AA-B80E-663634EF66B9}"/>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sp>
        <p:nvSpPr>
          <p:cNvPr id="39" name="Textplatzhalter 6">
            <a:extLst>
              <a:ext uri="{FF2B5EF4-FFF2-40B4-BE49-F238E27FC236}">
                <a16:creationId xmlns:a16="http://schemas.microsoft.com/office/drawing/2014/main" id="{D6F3326C-A71E-4096-84A9-CBF2623C8CD8}"/>
              </a:ext>
            </a:extLst>
          </p:cNvPr>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dirty="0"/>
              <a:t>Agendapunkt / Kapitelthema</a:t>
            </a:r>
          </a:p>
        </p:txBody>
      </p:sp>
      <p:sp>
        <p:nvSpPr>
          <p:cNvPr id="40" name="Textplatzhalter 6">
            <a:extLst>
              <a:ext uri="{FF2B5EF4-FFF2-40B4-BE49-F238E27FC236}">
                <a16:creationId xmlns:a16="http://schemas.microsoft.com/office/drawing/2014/main" id="{E6C7796D-6ED1-4B91-AD58-8FB5EA6F6F85}"/>
              </a:ext>
            </a:extLst>
          </p:cNvPr>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dirty="0"/>
              <a:t>01 </a:t>
            </a:r>
          </a:p>
        </p:txBody>
      </p:sp>
      <p:pic>
        <p:nvPicPr>
          <p:cNvPr id="4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651016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hlussfolie">
    <p:bg>
      <p:bgRef idx="1001">
        <a:schemeClr val="bg2"/>
      </p:bgRef>
    </p:bg>
    <p:spTree>
      <p:nvGrpSpPr>
        <p:cNvPr id="1" name=""/>
        <p:cNvGrpSpPr/>
        <p:nvPr/>
      </p:nvGrpSpPr>
      <p:grpSpPr>
        <a:xfrm>
          <a:off x="0" y="0"/>
          <a:ext cx="0" cy="0"/>
          <a:chOff x="0" y="0"/>
          <a:chExt cx="0" cy="0"/>
        </a:xfrm>
      </p:grpSpPr>
      <p:sp>
        <p:nvSpPr>
          <p:cNvPr id="57" name="Textplatzhalter 167">
            <a:extLst>
              <a:ext uri="{FF2B5EF4-FFF2-40B4-BE49-F238E27FC236}">
                <a16:creationId xmlns:a16="http://schemas.microsoft.com/office/drawing/2014/main" id="{68AB2348-B91F-4E68-BDE1-60ECCE02B493}"/>
              </a:ext>
            </a:extLst>
          </p:cNvPr>
          <p:cNvSpPr>
            <a:spLocks noGrp="1"/>
          </p:cNvSpPr>
          <p:nvPr>
            <p:ph type="body" sz="quarter" idx="12" hasCustomPrompt="1"/>
          </p:nvPr>
        </p:nvSpPr>
        <p:spPr>
          <a:xfrm>
            <a:off x="0" y="1628775"/>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59" name="Bildplatzhalter 60">
            <a:extLst>
              <a:ext uri="{FF2B5EF4-FFF2-40B4-BE49-F238E27FC236}">
                <a16:creationId xmlns:a16="http://schemas.microsoft.com/office/drawing/2014/main" id="{92CE05A2-27DE-4191-8A63-5C7C7ACA37CD}"/>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60" name="Rechteck 59">
            <a:extLst>
              <a:ext uri="{FF2B5EF4-FFF2-40B4-BE49-F238E27FC236}">
                <a16:creationId xmlns:a16="http://schemas.microsoft.com/office/drawing/2014/main" id="{CBD8B083-79E8-44E1-BA43-E993160F02E1}"/>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platzhalter 64">
            <a:extLst>
              <a:ext uri="{FF2B5EF4-FFF2-40B4-BE49-F238E27FC236}">
                <a16:creationId xmlns:a16="http://schemas.microsoft.com/office/drawing/2014/main" id="{94E4DAD8-28C4-496D-803F-AF50BFF89A85}"/>
              </a:ext>
            </a:extLst>
          </p:cNvPr>
          <p:cNvSpPr>
            <a:spLocks noGrp="1"/>
          </p:cNvSpPr>
          <p:nvPr>
            <p:ph type="body" sz="quarter" idx="13" hasCustomPrompt="1"/>
          </p:nvPr>
        </p:nvSpPr>
        <p:spPr>
          <a:xfrm>
            <a:off x="518317" y="2647985"/>
            <a:ext cx="11157745" cy="1562031"/>
          </a:xfrm>
        </p:spPr>
        <p:txBody>
          <a:bodyPr vert="horz" wrap="square" lIns="0" tIns="0" rIns="360000" bIns="0" rtlCol="0" anchor="ctr" anchorCtr="0">
            <a:spAutoFit/>
          </a:bodyPr>
          <a:lstStyle>
            <a:lvl1pPr>
              <a:spcAft>
                <a:spcPts val="0"/>
              </a:spcAft>
              <a:defRPr lang="de-DE" sz="4800" b="1" dirty="0" smtClean="0">
                <a:latin typeface="+mj-lt"/>
                <a:ea typeface="+mj-ea"/>
                <a:cs typeface="+mj-cs"/>
              </a:defRPr>
            </a:lvl1pPr>
          </a:lstStyle>
          <a:p>
            <a:pPr lvl="0">
              <a:spcBef>
                <a:spcPct val="0"/>
              </a:spcBef>
            </a:pPr>
            <a:r>
              <a:rPr lang="de-DE" dirty="0"/>
              <a:t>Vielen Dank</a:t>
            </a:r>
            <a:br>
              <a:rPr lang="de-DE" dirty="0"/>
            </a:br>
            <a:r>
              <a:rPr lang="de-DE" dirty="0"/>
              <a:t>für Ihre Aufmerksamkeit!</a:t>
            </a:r>
          </a:p>
        </p:txBody>
      </p:sp>
      <p:sp>
        <p:nvSpPr>
          <p:cNvPr id="58" name="Freihandform: Form 57">
            <a:extLst>
              <a:ext uri="{FF2B5EF4-FFF2-40B4-BE49-F238E27FC236}">
                <a16:creationId xmlns:a16="http://schemas.microsoft.com/office/drawing/2014/main" id="{1A7F7BEE-9A4B-44B2-960F-97720F4BC3DA}"/>
              </a:ext>
            </a:extLst>
          </p:cNvPr>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p>
            <a:endParaRPr lang="de-DE"/>
          </a:p>
        </p:txBody>
      </p:sp>
      <p:grpSp>
        <p:nvGrpSpPr>
          <p:cNvPr id="56" name="Gruppieren 55">
            <a:extLst>
              <a:ext uri="{FF2B5EF4-FFF2-40B4-BE49-F238E27FC236}">
                <a16:creationId xmlns:a16="http://schemas.microsoft.com/office/drawing/2014/main" id="{0C3B9D07-F821-46AB-95B1-D19222D00FD7}"/>
              </a:ext>
            </a:extLst>
          </p:cNvPr>
          <p:cNvGrpSpPr/>
          <p:nvPr userDrawn="1"/>
        </p:nvGrpSpPr>
        <p:grpSpPr>
          <a:xfrm>
            <a:off x="-390525" y="160153"/>
            <a:ext cx="333375" cy="136812"/>
            <a:chOff x="-133350" y="2711163"/>
            <a:chExt cx="333375" cy="136812"/>
          </a:xfrm>
        </p:grpSpPr>
        <p:cxnSp>
          <p:nvCxnSpPr>
            <p:cNvPr id="62" name="Gerader Verbinder 61">
              <a:extLst>
                <a:ext uri="{FF2B5EF4-FFF2-40B4-BE49-F238E27FC236}">
                  <a16:creationId xmlns:a16="http://schemas.microsoft.com/office/drawing/2014/main" id="{22380010-0050-441D-BA9C-97B58351587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3" name="Textfeld 62">
              <a:extLst>
                <a:ext uri="{FF2B5EF4-FFF2-40B4-BE49-F238E27FC236}">
                  <a16:creationId xmlns:a16="http://schemas.microsoft.com/office/drawing/2014/main" id="{C13F555F-C26E-4B21-A77C-6CA7380155F8}"/>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4" name="Gruppieren 63">
            <a:extLst>
              <a:ext uri="{FF2B5EF4-FFF2-40B4-BE49-F238E27FC236}">
                <a16:creationId xmlns:a16="http://schemas.microsoft.com/office/drawing/2014/main" id="{705760C0-8935-4141-9AEE-BB96816B3799}"/>
              </a:ext>
            </a:extLst>
          </p:cNvPr>
          <p:cNvGrpSpPr/>
          <p:nvPr userDrawn="1"/>
        </p:nvGrpSpPr>
        <p:grpSpPr>
          <a:xfrm>
            <a:off x="-390525" y="1131703"/>
            <a:ext cx="333375" cy="136812"/>
            <a:chOff x="-133350" y="2711163"/>
            <a:chExt cx="333375" cy="136812"/>
          </a:xfrm>
        </p:grpSpPr>
        <p:cxnSp>
          <p:nvCxnSpPr>
            <p:cNvPr id="66" name="Gerader Verbinder 65">
              <a:extLst>
                <a:ext uri="{FF2B5EF4-FFF2-40B4-BE49-F238E27FC236}">
                  <a16:creationId xmlns:a16="http://schemas.microsoft.com/office/drawing/2014/main" id="{EBE9DAC0-7790-4611-B602-40B3CD18C73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1FBE1EE4-3D10-40E7-9F1E-627A51E59C6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8" name="Gruppieren 67">
            <a:extLst>
              <a:ext uri="{FF2B5EF4-FFF2-40B4-BE49-F238E27FC236}">
                <a16:creationId xmlns:a16="http://schemas.microsoft.com/office/drawing/2014/main" id="{B25E0919-4E1B-4A97-A1C2-6AE7D2A59920}"/>
              </a:ext>
            </a:extLst>
          </p:cNvPr>
          <p:cNvGrpSpPr/>
          <p:nvPr userDrawn="1"/>
        </p:nvGrpSpPr>
        <p:grpSpPr>
          <a:xfrm>
            <a:off x="-390525" y="1491963"/>
            <a:ext cx="333375" cy="136812"/>
            <a:chOff x="-133350" y="2711163"/>
            <a:chExt cx="333375" cy="136812"/>
          </a:xfrm>
        </p:grpSpPr>
        <p:cxnSp>
          <p:nvCxnSpPr>
            <p:cNvPr id="69" name="Gerader Verbinder 68">
              <a:extLst>
                <a:ext uri="{FF2B5EF4-FFF2-40B4-BE49-F238E27FC236}">
                  <a16:creationId xmlns:a16="http://schemas.microsoft.com/office/drawing/2014/main" id="{849FBB7D-3378-4F36-B80B-3E0BDCA8343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0" name="Textfeld 69">
              <a:extLst>
                <a:ext uri="{FF2B5EF4-FFF2-40B4-BE49-F238E27FC236}">
                  <a16:creationId xmlns:a16="http://schemas.microsoft.com/office/drawing/2014/main" id="{6141066E-6566-420D-B6EB-886DF25CCD1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71" name="Gruppieren 70">
            <a:extLst>
              <a:ext uri="{FF2B5EF4-FFF2-40B4-BE49-F238E27FC236}">
                <a16:creationId xmlns:a16="http://schemas.microsoft.com/office/drawing/2014/main" id="{87A742EA-EC3D-47DE-9C2D-533639983C8D}"/>
              </a:ext>
            </a:extLst>
          </p:cNvPr>
          <p:cNvGrpSpPr/>
          <p:nvPr userDrawn="1"/>
        </p:nvGrpSpPr>
        <p:grpSpPr>
          <a:xfrm>
            <a:off x="-390525" y="3292188"/>
            <a:ext cx="333375" cy="136812"/>
            <a:chOff x="-133350" y="2711163"/>
            <a:chExt cx="333375" cy="136812"/>
          </a:xfrm>
        </p:grpSpPr>
        <p:cxnSp>
          <p:nvCxnSpPr>
            <p:cNvPr id="72" name="Gerader Verbinder 71">
              <a:extLst>
                <a:ext uri="{FF2B5EF4-FFF2-40B4-BE49-F238E27FC236}">
                  <a16:creationId xmlns:a16="http://schemas.microsoft.com/office/drawing/2014/main" id="{846719FD-F8B1-447D-8561-7A1E238E8A5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Textfeld 72">
              <a:extLst>
                <a:ext uri="{FF2B5EF4-FFF2-40B4-BE49-F238E27FC236}">
                  <a16:creationId xmlns:a16="http://schemas.microsoft.com/office/drawing/2014/main" id="{2ABDBC31-5895-4E49-887D-433A43B32DB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74" name="Gruppieren 73">
            <a:extLst>
              <a:ext uri="{FF2B5EF4-FFF2-40B4-BE49-F238E27FC236}">
                <a16:creationId xmlns:a16="http://schemas.microsoft.com/office/drawing/2014/main" id="{AEF4BF1C-C847-48A1-A7BF-3BEE82EF1C59}"/>
              </a:ext>
            </a:extLst>
          </p:cNvPr>
          <p:cNvGrpSpPr/>
          <p:nvPr userDrawn="1"/>
        </p:nvGrpSpPr>
        <p:grpSpPr>
          <a:xfrm>
            <a:off x="-390525" y="6063963"/>
            <a:ext cx="333375" cy="136812"/>
            <a:chOff x="-133350" y="2711163"/>
            <a:chExt cx="333375" cy="136812"/>
          </a:xfrm>
        </p:grpSpPr>
        <p:cxnSp>
          <p:nvCxnSpPr>
            <p:cNvPr id="75" name="Gerader Verbinder 74">
              <a:extLst>
                <a:ext uri="{FF2B5EF4-FFF2-40B4-BE49-F238E27FC236}">
                  <a16:creationId xmlns:a16="http://schemas.microsoft.com/office/drawing/2014/main" id="{1CF60061-B6B2-4FE6-9482-278DFD418B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73D29742-39CB-41E5-B346-BADC9743E285}"/>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7" name="Gruppieren 76">
            <a:extLst>
              <a:ext uri="{FF2B5EF4-FFF2-40B4-BE49-F238E27FC236}">
                <a16:creationId xmlns:a16="http://schemas.microsoft.com/office/drawing/2014/main" id="{D55A5473-7182-4B24-8843-51E2ADF3D492}"/>
              </a:ext>
            </a:extLst>
          </p:cNvPr>
          <p:cNvGrpSpPr/>
          <p:nvPr userDrawn="1"/>
        </p:nvGrpSpPr>
        <p:grpSpPr>
          <a:xfrm>
            <a:off x="-390525" y="6495763"/>
            <a:ext cx="333375" cy="136812"/>
            <a:chOff x="-133350" y="2711163"/>
            <a:chExt cx="333375" cy="136812"/>
          </a:xfrm>
        </p:grpSpPr>
        <p:cxnSp>
          <p:nvCxnSpPr>
            <p:cNvPr id="78" name="Gerader Verbinder 77">
              <a:extLst>
                <a:ext uri="{FF2B5EF4-FFF2-40B4-BE49-F238E27FC236}">
                  <a16:creationId xmlns:a16="http://schemas.microsoft.com/office/drawing/2014/main" id="{204A095A-3A24-4259-92A8-4500898AC05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82971EAD-9159-4D12-8726-4FBE6AFA23F0}"/>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80" name="Gruppieren 79">
            <a:extLst>
              <a:ext uri="{FF2B5EF4-FFF2-40B4-BE49-F238E27FC236}">
                <a16:creationId xmlns:a16="http://schemas.microsoft.com/office/drawing/2014/main" id="{D1FF9524-93DA-476B-89EA-9E475617F2D9}"/>
              </a:ext>
            </a:extLst>
          </p:cNvPr>
          <p:cNvGrpSpPr/>
          <p:nvPr userDrawn="1"/>
        </p:nvGrpSpPr>
        <p:grpSpPr>
          <a:xfrm rot="16200000">
            <a:off x="281643" y="-299136"/>
            <a:ext cx="333375" cy="136808"/>
            <a:chOff x="-133350" y="2711167"/>
            <a:chExt cx="333375" cy="136808"/>
          </a:xfrm>
        </p:grpSpPr>
        <p:cxnSp>
          <p:nvCxnSpPr>
            <p:cNvPr id="81" name="Gerader Verbinder 80">
              <a:extLst>
                <a:ext uri="{FF2B5EF4-FFF2-40B4-BE49-F238E27FC236}">
                  <a16:creationId xmlns:a16="http://schemas.microsoft.com/office/drawing/2014/main" id="{8DFFD401-DC7D-4F6D-82BF-DC6E357E598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36A6CE9C-ECB8-42E6-B61D-3A0F3C4D7A5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83" name="Gruppieren 82">
            <a:extLst>
              <a:ext uri="{FF2B5EF4-FFF2-40B4-BE49-F238E27FC236}">
                <a16:creationId xmlns:a16="http://schemas.microsoft.com/office/drawing/2014/main" id="{20076CAA-CFEC-4359-9762-07ED0661EE26}"/>
              </a:ext>
            </a:extLst>
          </p:cNvPr>
          <p:cNvGrpSpPr/>
          <p:nvPr userDrawn="1"/>
        </p:nvGrpSpPr>
        <p:grpSpPr>
          <a:xfrm rot="16200000">
            <a:off x="5752963" y="-299136"/>
            <a:ext cx="333375" cy="136804"/>
            <a:chOff x="-133350" y="2711171"/>
            <a:chExt cx="333375" cy="136804"/>
          </a:xfrm>
        </p:grpSpPr>
        <p:cxnSp>
          <p:nvCxnSpPr>
            <p:cNvPr id="84" name="Gerader Verbinder 83">
              <a:extLst>
                <a:ext uri="{FF2B5EF4-FFF2-40B4-BE49-F238E27FC236}">
                  <a16:creationId xmlns:a16="http://schemas.microsoft.com/office/drawing/2014/main" id="{91EF761B-D6BF-475C-8903-456E1F0576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5" name="Textfeld 84">
              <a:extLst>
                <a:ext uri="{FF2B5EF4-FFF2-40B4-BE49-F238E27FC236}">
                  <a16:creationId xmlns:a16="http://schemas.microsoft.com/office/drawing/2014/main" id="{413A99B1-6C23-41A6-A82B-0EC01B779471}"/>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6" name="Gruppieren 85">
            <a:extLst>
              <a:ext uri="{FF2B5EF4-FFF2-40B4-BE49-F238E27FC236}">
                <a16:creationId xmlns:a16="http://schemas.microsoft.com/office/drawing/2014/main" id="{16CE4EF7-E819-4747-A9E4-8C86F991481E}"/>
              </a:ext>
            </a:extLst>
          </p:cNvPr>
          <p:cNvGrpSpPr/>
          <p:nvPr userDrawn="1"/>
        </p:nvGrpSpPr>
        <p:grpSpPr>
          <a:xfrm>
            <a:off x="6203950" y="-397424"/>
            <a:ext cx="124906" cy="333375"/>
            <a:chOff x="6416680" y="-397424"/>
            <a:chExt cx="124906" cy="333375"/>
          </a:xfrm>
        </p:grpSpPr>
        <p:cxnSp>
          <p:nvCxnSpPr>
            <p:cNvPr id="87" name="Gerader Verbinder 86">
              <a:extLst>
                <a:ext uri="{FF2B5EF4-FFF2-40B4-BE49-F238E27FC236}">
                  <a16:creationId xmlns:a16="http://schemas.microsoft.com/office/drawing/2014/main" id="{3B78DE36-86EF-463F-A7E5-0CD3043C9F4D}"/>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EAD15804-28A7-4690-889A-7D8A91A7D478}"/>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9" name="Gerader Verbinder 88">
            <a:extLst>
              <a:ext uri="{FF2B5EF4-FFF2-40B4-BE49-F238E27FC236}">
                <a16:creationId xmlns:a16="http://schemas.microsoft.com/office/drawing/2014/main" id="{9023C4F7-97EF-4D2F-9223-1AFEE89D9C6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90" name="Gruppieren 89">
            <a:extLst>
              <a:ext uri="{FF2B5EF4-FFF2-40B4-BE49-F238E27FC236}">
                <a16:creationId xmlns:a16="http://schemas.microsoft.com/office/drawing/2014/main" id="{D5072DFD-BA29-43BB-A0B1-01F593A0242E}"/>
              </a:ext>
            </a:extLst>
          </p:cNvPr>
          <p:cNvGrpSpPr/>
          <p:nvPr userDrawn="1"/>
        </p:nvGrpSpPr>
        <p:grpSpPr>
          <a:xfrm rot="16200000">
            <a:off x="11447325" y="-299139"/>
            <a:ext cx="333375" cy="136800"/>
            <a:chOff x="-133350" y="2711175"/>
            <a:chExt cx="333375" cy="136800"/>
          </a:xfrm>
        </p:grpSpPr>
        <p:cxnSp>
          <p:nvCxnSpPr>
            <p:cNvPr id="91" name="Gerader Verbinder 90">
              <a:extLst>
                <a:ext uri="{FF2B5EF4-FFF2-40B4-BE49-F238E27FC236}">
                  <a16:creationId xmlns:a16="http://schemas.microsoft.com/office/drawing/2014/main" id="{A9C77A6D-E177-4B69-A5A1-6B77E4229F3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2" name="Textfeld 91">
              <a:extLst>
                <a:ext uri="{FF2B5EF4-FFF2-40B4-BE49-F238E27FC236}">
                  <a16:creationId xmlns:a16="http://schemas.microsoft.com/office/drawing/2014/main" id="{701274C6-5A42-4082-BC4B-8532BFB4CC40}"/>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93" name="Grafik 3">
            <a:extLst>
              <a:ext uri="{FF2B5EF4-FFF2-40B4-BE49-F238E27FC236}">
                <a16:creationId xmlns:a16="http://schemas.microsoft.com/office/drawing/2014/main" id="{7EDB224C-20EA-4E58-9D0D-992C660EA7C3}"/>
              </a:ext>
            </a:extLst>
          </p:cNvPr>
          <p:cNvGrpSpPr/>
          <p:nvPr userDrawn="1"/>
        </p:nvGrpSpPr>
        <p:grpSpPr>
          <a:xfrm>
            <a:off x="510639" y="293688"/>
            <a:ext cx="2594512" cy="327278"/>
            <a:chOff x="2242184" y="2525076"/>
            <a:chExt cx="7709534" cy="972502"/>
          </a:xfrm>
          <a:solidFill>
            <a:schemeClr val="tx1"/>
          </a:solidFill>
        </p:grpSpPr>
        <p:sp>
          <p:nvSpPr>
            <p:cNvPr id="94" name="Freihandform: Form 93">
              <a:extLst>
                <a:ext uri="{FF2B5EF4-FFF2-40B4-BE49-F238E27FC236}">
                  <a16:creationId xmlns:a16="http://schemas.microsoft.com/office/drawing/2014/main" id="{5F0062D9-7FA7-487E-B266-465DCCF07634}"/>
                </a:ext>
              </a:extLst>
            </p:cNvPr>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p>
              <a:endParaRPr lang="de-DE"/>
            </a:p>
          </p:txBody>
        </p:sp>
        <p:sp>
          <p:nvSpPr>
            <p:cNvPr id="95" name="Freihandform: Form 94">
              <a:extLst>
                <a:ext uri="{FF2B5EF4-FFF2-40B4-BE49-F238E27FC236}">
                  <a16:creationId xmlns:a16="http://schemas.microsoft.com/office/drawing/2014/main" id="{E64F3B7C-CB4A-4496-94EF-731E99CC6D26}"/>
                </a:ext>
              </a:extLst>
            </p:cNvPr>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p>
              <a:endParaRPr lang="de-DE"/>
            </a:p>
          </p:txBody>
        </p:sp>
        <p:sp>
          <p:nvSpPr>
            <p:cNvPr id="96" name="Freihandform: Form 95">
              <a:extLst>
                <a:ext uri="{FF2B5EF4-FFF2-40B4-BE49-F238E27FC236}">
                  <a16:creationId xmlns:a16="http://schemas.microsoft.com/office/drawing/2014/main" id="{BC8F2FE3-8BCF-4388-9D18-C9FDBDA8F54F}"/>
                </a:ext>
              </a:extLst>
            </p:cNvPr>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97" name="Freihandform: Form 96">
              <a:extLst>
                <a:ext uri="{FF2B5EF4-FFF2-40B4-BE49-F238E27FC236}">
                  <a16:creationId xmlns:a16="http://schemas.microsoft.com/office/drawing/2014/main" id="{DD335225-272F-4571-BDD9-C4D260933D6A}"/>
                </a:ext>
              </a:extLst>
            </p:cNvPr>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p>
              <a:endParaRPr lang="de-DE"/>
            </a:p>
          </p:txBody>
        </p:sp>
        <p:sp>
          <p:nvSpPr>
            <p:cNvPr id="98" name="Freihandform: Form 97">
              <a:extLst>
                <a:ext uri="{FF2B5EF4-FFF2-40B4-BE49-F238E27FC236}">
                  <a16:creationId xmlns:a16="http://schemas.microsoft.com/office/drawing/2014/main" id="{BF69BAD7-575C-4929-A903-11EBC948B0DC}"/>
                </a:ext>
              </a:extLst>
            </p:cNvPr>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p>
              <a:endParaRPr lang="de-DE"/>
            </a:p>
          </p:txBody>
        </p:sp>
        <p:sp>
          <p:nvSpPr>
            <p:cNvPr id="99" name="Freihandform: Form 98">
              <a:extLst>
                <a:ext uri="{FF2B5EF4-FFF2-40B4-BE49-F238E27FC236}">
                  <a16:creationId xmlns:a16="http://schemas.microsoft.com/office/drawing/2014/main" id="{FD20AC73-D10C-4D22-8487-42E7948AA409}"/>
                </a:ext>
              </a:extLst>
            </p:cNvPr>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00" name="Freihandform: Form 99">
              <a:extLst>
                <a:ext uri="{FF2B5EF4-FFF2-40B4-BE49-F238E27FC236}">
                  <a16:creationId xmlns:a16="http://schemas.microsoft.com/office/drawing/2014/main" id="{7C8D9FDD-C5F5-4349-BD5F-D81FB30DB6DE}"/>
                </a:ext>
              </a:extLst>
            </p:cNvPr>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p>
              <a:endParaRPr lang="de-DE"/>
            </a:p>
          </p:txBody>
        </p:sp>
        <p:sp>
          <p:nvSpPr>
            <p:cNvPr id="101" name="Freihandform: Form 100">
              <a:extLst>
                <a:ext uri="{FF2B5EF4-FFF2-40B4-BE49-F238E27FC236}">
                  <a16:creationId xmlns:a16="http://schemas.microsoft.com/office/drawing/2014/main" id="{52F4FC91-2197-434F-A278-42EE431CFCAE}"/>
                </a:ext>
              </a:extLst>
            </p:cNvPr>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p>
              <a:endParaRPr lang="de-DE"/>
            </a:p>
          </p:txBody>
        </p:sp>
        <p:sp>
          <p:nvSpPr>
            <p:cNvPr id="102" name="Freihandform: Form 101">
              <a:extLst>
                <a:ext uri="{FF2B5EF4-FFF2-40B4-BE49-F238E27FC236}">
                  <a16:creationId xmlns:a16="http://schemas.microsoft.com/office/drawing/2014/main" id="{70989457-73C8-4AE9-A3E6-E132F67ADA2C}"/>
                </a:ext>
              </a:extLst>
            </p:cNvPr>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03" name="Freihandform: Form 102">
              <a:extLst>
                <a:ext uri="{FF2B5EF4-FFF2-40B4-BE49-F238E27FC236}">
                  <a16:creationId xmlns:a16="http://schemas.microsoft.com/office/drawing/2014/main" id="{97405C47-1DB1-40F6-BCEC-9BCDAEC7A2FE}"/>
                </a:ext>
              </a:extLst>
            </p:cNvPr>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p>
              <a:endParaRPr lang="de-DE"/>
            </a:p>
          </p:txBody>
        </p:sp>
        <p:sp>
          <p:nvSpPr>
            <p:cNvPr id="104" name="Freihandform: Form 103">
              <a:extLst>
                <a:ext uri="{FF2B5EF4-FFF2-40B4-BE49-F238E27FC236}">
                  <a16:creationId xmlns:a16="http://schemas.microsoft.com/office/drawing/2014/main" id="{8B65F82E-B0A2-4FE8-850E-F63AE810CA1C}"/>
                </a:ext>
              </a:extLst>
            </p:cNvPr>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p>
              <a:endParaRPr lang="de-DE"/>
            </a:p>
          </p:txBody>
        </p:sp>
        <p:sp>
          <p:nvSpPr>
            <p:cNvPr id="105" name="Freihandform: Form 104">
              <a:extLst>
                <a:ext uri="{FF2B5EF4-FFF2-40B4-BE49-F238E27FC236}">
                  <a16:creationId xmlns:a16="http://schemas.microsoft.com/office/drawing/2014/main" id="{A00446A1-9174-4182-AFBD-F7FDFC75E70F}"/>
                </a:ext>
              </a:extLst>
            </p:cNvPr>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p>
              <a:endParaRPr lang="de-DE"/>
            </a:p>
          </p:txBody>
        </p:sp>
        <p:sp>
          <p:nvSpPr>
            <p:cNvPr id="106" name="Freihandform: Form 105">
              <a:extLst>
                <a:ext uri="{FF2B5EF4-FFF2-40B4-BE49-F238E27FC236}">
                  <a16:creationId xmlns:a16="http://schemas.microsoft.com/office/drawing/2014/main" id="{EBDAA100-7EC2-47E0-8C69-9A45AA444761}"/>
                </a:ext>
              </a:extLst>
            </p:cNvPr>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07" name="Freihandform: Form 106">
              <a:extLst>
                <a:ext uri="{FF2B5EF4-FFF2-40B4-BE49-F238E27FC236}">
                  <a16:creationId xmlns:a16="http://schemas.microsoft.com/office/drawing/2014/main" id="{9F428011-BD3C-4C8D-8D99-4841E1FFC0AF}"/>
                </a:ext>
              </a:extLst>
            </p:cNvPr>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p>
              <a:endParaRPr lang="de-DE"/>
            </a:p>
          </p:txBody>
        </p:sp>
        <p:sp>
          <p:nvSpPr>
            <p:cNvPr id="108" name="Freihandform: Form 107">
              <a:extLst>
                <a:ext uri="{FF2B5EF4-FFF2-40B4-BE49-F238E27FC236}">
                  <a16:creationId xmlns:a16="http://schemas.microsoft.com/office/drawing/2014/main" id="{F6C7C54C-A8CF-4444-AC59-BF72E47F72A6}"/>
                </a:ext>
              </a:extLst>
            </p:cNvPr>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p>
              <a:endParaRPr lang="de-DE"/>
            </a:p>
          </p:txBody>
        </p:sp>
        <p:sp>
          <p:nvSpPr>
            <p:cNvPr id="109" name="Freihandform: Form 108">
              <a:extLst>
                <a:ext uri="{FF2B5EF4-FFF2-40B4-BE49-F238E27FC236}">
                  <a16:creationId xmlns:a16="http://schemas.microsoft.com/office/drawing/2014/main" id="{F50FAB8E-78AE-4621-92B7-50E022AAB55A}"/>
                </a:ext>
              </a:extLst>
            </p:cNvPr>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10" name="Freihandform: Form 109">
              <a:extLst>
                <a:ext uri="{FF2B5EF4-FFF2-40B4-BE49-F238E27FC236}">
                  <a16:creationId xmlns:a16="http://schemas.microsoft.com/office/drawing/2014/main" id="{AC24D8DA-7994-4FBE-8591-E8A44FF7C7F7}"/>
                </a:ext>
              </a:extLst>
            </p:cNvPr>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p>
              <a:endParaRPr lang="de-DE"/>
            </a:p>
          </p:txBody>
        </p:sp>
        <p:sp>
          <p:nvSpPr>
            <p:cNvPr id="111" name="Freihandform: Form 110">
              <a:extLst>
                <a:ext uri="{FF2B5EF4-FFF2-40B4-BE49-F238E27FC236}">
                  <a16:creationId xmlns:a16="http://schemas.microsoft.com/office/drawing/2014/main" id="{C26A421C-A8D4-4825-8BA4-943B818B8D2E}"/>
                </a:ext>
              </a:extLst>
            </p:cNvPr>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p>
              <a:endParaRPr lang="de-DE"/>
            </a:p>
          </p:txBody>
        </p:sp>
        <p:sp>
          <p:nvSpPr>
            <p:cNvPr id="112" name="Freihandform: Form 111">
              <a:extLst>
                <a:ext uri="{FF2B5EF4-FFF2-40B4-BE49-F238E27FC236}">
                  <a16:creationId xmlns:a16="http://schemas.microsoft.com/office/drawing/2014/main" id="{022EA131-DFDB-431F-A60F-CCAACE5F8476}"/>
                </a:ext>
              </a:extLst>
            </p:cNvPr>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13" name="Freihandform: Form 112">
              <a:extLst>
                <a:ext uri="{FF2B5EF4-FFF2-40B4-BE49-F238E27FC236}">
                  <a16:creationId xmlns:a16="http://schemas.microsoft.com/office/drawing/2014/main" id="{75B85351-FC36-4EAA-ADAC-848C5CE8CF20}"/>
                </a:ext>
              </a:extLst>
            </p:cNvPr>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864D1068-6C88-4E64-9CE8-709F2115AB93}"/>
                </a:ext>
              </a:extLst>
            </p:cNvPr>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060D30F5-7860-4FEF-9867-6D902CB11985}"/>
                </a:ext>
              </a:extLst>
            </p:cNvPr>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732D5F25-F623-49DA-B9D2-8BB8C68F24F2}"/>
                </a:ext>
              </a:extLst>
            </p:cNvPr>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5" name="Freihandform: Form 164">
              <a:extLst>
                <a:ext uri="{FF2B5EF4-FFF2-40B4-BE49-F238E27FC236}">
                  <a16:creationId xmlns:a16="http://schemas.microsoft.com/office/drawing/2014/main" id="{0FAC63F4-9971-49C4-8827-AF6DFF0CACC5}"/>
                </a:ext>
              </a:extLst>
            </p:cNvPr>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B0C9B571-3A50-4743-B6C5-E6337F5E3872}"/>
                </a:ext>
              </a:extLst>
            </p:cNvPr>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E454C239-1FB1-4A92-A3A3-00D362D352BB}"/>
                </a:ext>
              </a:extLst>
            </p:cNvPr>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68" name="Freihandform: Form 167">
              <a:extLst>
                <a:ext uri="{FF2B5EF4-FFF2-40B4-BE49-F238E27FC236}">
                  <a16:creationId xmlns:a16="http://schemas.microsoft.com/office/drawing/2014/main" id="{8B477F16-4711-4484-85E1-93965BBDAEC9}"/>
                </a:ext>
              </a:extLst>
            </p:cNvPr>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50A65D7A-5744-468F-9625-38183D07B3A0}"/>
                </a:ext>
              </a:extLst>
            </p:cNvPr>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472308F4-C46D-44F7-A941-546D6F81040E}"/>
                </a:ext>
              </a:extLst>
            </p:cNvPr>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410975B0-0BB1-4600-901F-1A785AB533DC}"/>
                </a:ext>
              </a:extLst>
            </p:cNvPr>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5E5E3A78-B400-4E3E-A684-1AF24E10D831}"/>
                </a:ext>
              </a:extLst>
            </p:cNvPr>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59AC3075-8837-4AFD-8F75-890D1D9AF8CF}"/>
                </a:ext>
              </a:extLst>
            </p:cNvPr>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6F2E48AF-510F-486C-BDB2-4FA9AE217CDF}"/>
                </a:ext>
              </a:extLst>
            </p:cNvPr>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3B965C2F-CC59-477C-B69E-2D51A0CDD5D4}"/>
                </a:ext>
              </a:extLst>
            </p:cNvPr>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0A9408CB-7970-4EA5-8BBC-971D93830404}"/>
                </a:ext>
              </a:extLst>
            </p:cNvPr>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F9118195-76D4-4209-ACC9-AFF1E0377B21}"/>
                </a:ext>
              </a:extLst>
            </p:cNvPr>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790E8F94-9DF5-4633-A4DA-1E970ED17EF0}"/>
                </a:ext>
              </a:extLst>
            </p:cNvPr>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8CB1B880-DFBA-47FA-A0D1-80F79DCEF058}"/>
                </a:ext>
              </a:extLst>
            </p:cNvPr>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7F7BC3AF-0B66-4B22-B031-DE626CAAD637}"/>
                </a:ext>
              </a:extLst>
            </p:cNvPr>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4A283BC6-ABA7-4329-B3E5-10C461ACE247}"/>
                </a:ext>
              </a:extLst>
            </p:cNvPr>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D6ECD116-CF25-4465-B5AC-8F2569E130E0}"/>
                </a:ext>
              </a:extLst>
            </p:cNvPr>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AE34A90A-432D-4C60-9F16-7923D1D0B494}"/>
                </a:ext>
              </a:extLst>
            </p:cNvPr>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9B854A39-3934-43E9-8CFE-175EC7FE0A9C}"/>
                </a:ext>
              </a:extLst>
            </p:cNvPr>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53C14EFA-5A1A-4D01-9767-9A186FA29B5B}"/>
                </a:ext>
              </a:extLst>
            </p:cNvPr>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F69D2715-AF0E-46E1-8FF2-F91E9406D07D}"/>
                </a:ext>
              </a:extLst>
            </p:cNvPr>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59E0035D-2A73-49EA-B365-FBBEE42775B2}"/>
                </a:ext>
              </a:extLst>
            </p:cNvPr>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C8BFC058-3B6C-4338-940F-5C6277708C38}"/>
                </a:ext>
              </a:extLst>
            </p:cNvPr>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1367B7B8-EDCE-43FA-BEAF-423CF7A90572}"/>
                </a:ext>
              </a:extLst>
            </p:cNvPr>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90" name="Freihandform: Form 189">
              <a:extLst>
                <a:ext uri="{FF2B5EF4-FFF2-40B4-BE49-F238E27FC236}">
                  <a16:creationId xmlns:a16="http://schemas.microsoft.com/office/drawing/2014/main" id="{E97F9C3D-43CA-488F-B0D8-FAC6A2FE2AD1}"/>
                </a:ext>
              </a:extLst>
            </p:cNvPr>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p>
              <a:endParaRPr lang="de-DE"/>
            </a:p>
          </p:txBody>
        </p:sp>
      </p:grpSp>
      <p:sp>
        <p:nvSpPr>
          <p:cNvPr id="115" name="Textfeld 114"/>
          <p:cNvSpPr txBox="1"/>
          <p:nvPr userDrawn="1"/>
        </p:nvSpPr>
        <p:spPr>
          <a:xfrm>
            <a:off x="516733" y="773156"/>
            <a:ext cx="3343423" cy="236988"/>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1400" b="0" i="0" u="none" strike="noStrike" kern="1200" cap="none" spc="0" normalizeH="0" baseline="0" noProof="0" dirty="0">
                <a:ln>
                  <a:noFill/>
                </a:ln>
                <a:solidFill>
                  <a:schemeClr val="accent2"/>
                </a:solidFill>
                <a:effectLst/>
                <a:uLnTx/>
                <a:uFillTx/>
                <a:latin typeface="Arial"/>
                <a:ea typeface="+mn-ea"/>
                <a:cs typeface="+mn-cs"/>
              </a:rPr>
              <a:t>Medizinische Biotechnologie</a:t>
            </a:r>
          </a:p>
        </p:txBody>
      </p:sp>
      <p:pic>
        <p:nvPicPr>
          <p:cNvPr id="116"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666124" y="228087"/>
            <a:ext cx="1359933" cy="763655"/>
          </a:xfrm>
          <a:prstGeom prst="rect">
            <a:avLst/>
          </a:prstGeom>
        </p:spPr>
      </p:pic>
    </p:spTree>
    <p:extLst>
      <p:ext uri="{BB962C8B-B14F-4D97-AF65-F5344CB8AC3E}">
        <p14:creationId xmlns:p14="http://schemas.microsoft.com/office/powerpoint/2010/main" val="152488056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mit Bi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193E6741-5C8F-7042-86D4-8B044A6850CC}"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39" name="Bildplatzhalter 8">
            <a:extLst>
              <a:ext uri="{FF2B5EF4-FFF2-40B4-BE49-F238E27FC236}">
                <a16:creationId xmlns:a16="http://schemas.microsoft.com/office/drawing/2014/main" id="{C307E1A8-BB91-4A01-9481-49FD8B5663F9}"/>
              </a:ext>
            </a:extLst>
          </p:cNvPr>
          <p:cNvSpPr>
            <a:spLocks noGrp="1"/>
          </p:cNvSpPr>
          <p:nvPr>
            <p:ph type="pic" sz="quarter" idx="25" hasCustomPrompt="1"/>
          </p:nvPr>
        </p:nvSpPr>
        <p:spPr>
          <a:xfrm>
            <a:off x="6206329" y="1631156"/>
            <a:ext cx="5469732" cy="3951164"/>
          </a:xfrm>
          <a:solidFill>
            <a:schemeClr val="bg1">
              <a:lumMod val="95000"/>
            </a:schemeClr>
          </a:solidFill>
        </p:spPr>
        <p:txBody>
          <a:bodyPr/>
          <a:lstStyle/>
          <a:p>
            <a:r>
              <a:rPr lang="de-DE"/>
              <a:t> </a:t>
            </a:r>
          </a:p>
        </p:txBody>
      </p:sp>
      <p:sp>
        <p:nvSpPr>
          <p:cNvPr id="40" name="Textplatzhalter 10">
            <a:extLst>
              <a:ext uri="{FF2B5EF4-FFF2-40B4-BE49-F238E27FC236}">
                <a16:creationId xmlns:a16="http://schemas.microsoft.com/office/drawing/2014/main" id="{7ADEC47A-086D-40D0-ACA4-691359338125}"/>
              </a:ext>
            </a:extLst>
          </p:cNvPr>
          <p:cNvSpPr>
            <a:spLocks noGrp="1"/>
          </p:cNvSpPr>
          <p:nvPr>
            <p:ph type="body" sz="quarter" idx="26"/>
          </p:nvPr>
        </p:nvSpPr>
        <p:spPr>
          <a:xfrm>
            <a:off x="6206329"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Textplatzhalter 6">
            <a:extLst>
              <a:ext uri="{FF2B5EF4-FFF2-40B4-BE49-F238E27FC236}">
                <a16:creationId xmlns:a16="http://schemas.microsoft.com/office/drawing/2014/main" id="{814385D7-3CBE-40E3-B67F-C8C515F3C0EF}"/>
              </a:ext>
            </a:extLst>
          </p:cNvPr>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dirty="0"/>
              <a:t>Agendapunkt / Kapitelthema</a:t>
            </a:r>
          </a:p>
        </p:txBody>
      </p:sp>
      <p:sp>
        <p:nvSpPr>
          <p:cNvPr id="26" name="Textplatzhalter 6">
            <a:extLst>
              <a:ext uri="{FF2B5EF4-FFF2-40B4-BE49-F238E27FC236}">
                <a16:creationId xmlns:a16="http://schemas.microsoft.com/office/drawing/2014/main" id="{BF0108A6-83E5-4EB1-9FFE-599D1B8CC324}"/>
              </a:ext>
            </a:extLst>
          </p:cNvPr>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dirty="0"/>
              <a:t>02 </a:t>
            </a:r>
          </a:p>
        </p:txBody>
      </p:sp>
      <p:sp>
        <p:nvSpPr>
          <p:cNvPr id="27" name="Textplatzhalter 6">
            <a:extLst>
              <a:ext uri="{FF2B5EF4-FFF2-40B4-BE49-F238E27FC236}">
                <a16:creationId xmlns:a16="http://schemas.microsoft.com/office/drawing/2014/main" id="{267C2477-3228-475F-AFD7-A441A08AAE52}"/>
              </a:ext>
            </a:extLst>
          </p:cNvPr>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dirty="0"/>
              <a:t>Agendapunkt / Kapitelthema</a:t>
            </a:r>
          </a:p>
        </p:txBody>
      </p:sp>
      <p:sp>
        <p:nvSpPr>
          <p:cNvPr id="28" name="Textplatzhalter 6">
            <a:extLst>
              <a:ext uri="{FF2B5EF4-FFF2-40B4-BE49-F238E27FC236}">
                <a16:creationId xmlns:a16="http://schemas.microsoft.com/office/drawing/2014/main" id="{372EDABB-0CB3-495E-B38E-EBB187C3F00C}"/>
              </a:ext>
            </a:extLst>
          </p:cNvPr>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dirty="0"/>
              <a:t>05 </a:t>
            </a:r>
          </a:p>
        </p:txBody>
      </p:sp>
      <p:sp>
        <p:nvSpPr>
          <p:cNvPr id="29" name="Textplatzhalter 6">
            <a:extLst>
              <a:ext uri="{FF2B5EF4-FFF2-40B4-BE49-F238E27FC236}">
                <a16:creationId xmlns:a16="http://schemas.microsoft.com/office/drawing/2014/main" id="{F8DE391A-D3CD-46A0-9DA6-BE18B632C972}"/>
              </a:ext>
            </a:extLst>
          </p:cNvPr>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dirty="0"/>
              <a:t>Agendapunkt / Kapitelthema</a:t>
            </a:r>
          </a:p>
        </p:txBody>
      </p:sp>
      <p:sp>
        <p:nvSpPr>
          <p:cNvPr id="30" name="Textplatzhalter 6">
            <a:extLst>
              <a:ext uri="{FF2B5EF4-FFF2-40B4-BE49-F238E27FC236}">
                <a16:creationId xmlns:a16="http://schemas.microsoft.com/office/drawing/2014/main" id="{6D22FFA5-3E37-4F35-A696-49186B6B1118}"/>
              </a:ext>
            </a:extLst>
          </p:cNvPr>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dirty="0"/>
              <a:t>03 </a:t>
            </a:r>
          </a:p>
        </p:txBody>
      </p:sp>
      <p:sp>
        <p:nvSpPr>
          <p:cNvPr id="31" name="Textplatzhalter 6">
            <a:extLst>
              <a:ext uri="{FF2B5EF4-FFF2-40B4-BE49-F238E27FC236}">
                <a16:creationId xmlns:a16="http://schemas.microsoft.com/office/drawing/2014/main" id="{BFD50D54-7BD1-4F76-8C9C-C2D77E59243A}"/>
              </a:ext>
            </a:extLst>
          </p:cNvPr>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dirty="0"/>
              <a:t>Agendapunkt / Kapitelthema</a:t>
            </a:r>
          </a:p>
        </p:txBody>
      </p:sp>
      <p:sp>
        <p:nvSpPr>
          <p:cNvPr id="32" name="Textplatzhalter 6">
            <a:extLst>
              <a:ext uri="{FF2B5EF4-FFF2-40B4-BE49-F238E27FC236}">
                <a16:creationId xmlns:a16="http://schemas.microsoft.com/office/drawing/2014/main" id="{1CB17604-E112-4197-B54C-292891529DF6}"/>
              </a:ext>
            </a:extLst>
          </p:cNvPr>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dirty="0"/>
              <a:t>04 </a:t>
            </a:r>
          </a:p>
        </p:txBody>
      </p:sp>
      <p:sp>
        <p:nvSpPr>
          <p:cNvPr id="33" name="Textplatzhalter 6">
            <a:extLst>
              <a:ext uri="{FF2B5EF4-FFF2-40B4-BE49-F238E27FC236}">
                <a16:creationId xmlns:a16="http://schemas.microsoft.com/office/drawing/2014/main" id="{D30B4D90-1B5E-403E-AD31-C32004032091}"/>
              </a:ext>
            </a:extLst>
          </p:cNvPr>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dirty="0"/>
              <a:t>Agendapunkt / Kapitelthema</a:t>
            </a:r>
          </a:p>
        </p:txBody>
      </p:sp>
      <p:sp>
        <p:nvSpPr>
          <p:cNvPr id="34" name="Textplatzhalter 6">
            <a:extLst>
              <a:ext uri="{FF2B5EF4-FFF2-40B4-BE49-F238E27FC236}">
                <a16:creationId xmlns:a16="http://schemas.microsoft.com/office/drawing/2014/main" id="{72B1944A-640B-4200-A785-CFA163F71818}"/>
              </a:ext>
            </a:extLst>
          </p:cNvPr>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dirty="0"/>
              <a:t>06 </a:t>
            </a:r>
          </a:p>
        </p:txBody>
      </p:sp>
      <p:sp>
        <p:nvSpPr>
          <p:cNvPr id="35" name="Textplatzhalter 6">
            <a:extLst>
              <a:ext uri="{FF2B5EF4-FFF2-40B4-BE49-F238E27FC236}">
                <a16:creationId xmlns:a16="http://schemas.microsoft.com/office/drawing/2014/main" id="{5ECB7BBA-6A53-45DD-882E-1DF6A99780C0}"/>
              </a:ext>
            </a:extLst>
          </p:cNvPr>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dirty="0"/>
              <a:t>Agendapunkt / Kapitelthema</a:t>
            </a:r>
          </a:p>
        </p:txBody>
      </p:sp>
      <p:sp>
        <p:nvSpPr>
          <p:cNvPr id="36" name="Textplatzhalter 6">
            <a:extLst>
              <a:ext uri="{FF2B5EF4-FFF2-40B4-BE49-F238E27FC236}">
                <a16:creationId xmlns:a16="http://schemas.microsoft.com/office/drawing/2014/main" id="{FE56B6C1-047C-44D7-B1DD-8B723581E084}"/>
              </a:ext>
            </a:extLst>
          </p:cNvPr>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dirty="0"/>
              <a:t>01 </a:t>
            </a:r>
          </a:p>
        </p:txBody>
      </p:sp>
      <p:sp>
        <p:nvSpPr>
          <p:cNvPr id="2" name="Titel 1">
            <a:extLst>
              <a:ext uri="{FF2B5EF4-FFF2-40B4-BE49-F238E27FC236}">
                <a16:creationId xmlns:a16="http://schemas.microsoft.com/office/drawing/2014/main" id="{365D3C98-AF8F-400F-858D-1D6CD4B95DDE}"/>
              </a:ext>
            </a:extLst>
          </p:cNvPr>
          <p:cNvSpPr>
            <a:spLocks noGrp="1"/>
          </p:cNvSpPr>
          <p:nvPr>
            <p:ph type="title"/>
          </p:nvPr>
        </p:nvSpPr>
        <p:spPr/>
        <p:txBody>
          <a:bodyPr/>
          <a:lstStyle/>
          <a:p>
            <a:r>
              <a:rPr lang="de-DE"/>
              <a:t>Mastertitelformat bearbeiten</a:t>
            </a:r>
          </a:p>
        </p:txBody>
      </p:sp>
      <p:sp>
        <p:nvSpPr>
          <p:cNvPr id="24" name="Textplatzhalter 9">
            <a:extLst>
              <a:ext uri="{FF2B5EF4-FFF2-40B4-BE49-F238E27FC236}">
                <a16:creationId xmlns:a16="http://schemas.microsoft.com/office/drawing/2014/main" id="{E94ED47E-AE0F-46CF-A861-AA42DCC1736C}"/>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25"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245159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hasCustomPrompt="1"/>
          </p:nvPr>
        </p:nvSpPr>
        <p:spPr>
          <a:xfrm>
            <a:off x="518318" y="2875002"/>
            <a:ext cx="11157743" cy="1107996"/>
          </a:xfrm>
        </p:spPr>
        <p:txBody>
          <a:bodyPr anchor="ctr" anchorCtr="0"/>
          <a:lstStyle>
            <a:lvl1pPr>
              <a:defRPr sz="4000">
                <a:solidFill>
                  <a:schemeClr val="tx1"/>
                </a:solidFill>
              </a:defRPr>
            </a:lvl1pPr>
          </a:lstStyle>
          <a:p>
            <a:r>
              <a:rPr lang="de-DE" dirty="0"/>
              <a:t>Kapiteltrenner</a:t>
            </a:r>
            <a:br>
              <a:rPr lang="de-DE" dirty="0"/>
            </a:br>
            <a:r>
              <a:rPr lang="de-DE" dirty="0"/>
              <a:t>Mehrzeilig möglich</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F698C489-9350-4F40-8B04-6396A93CE2A7}"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pPr/>
              <a:t>‹#›</a:t>
            </a:fld>
            <a:endParaRPr lang="de-DE"/>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F7987594-F169-42FB-8839-77BF8D405E37}"/>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Freihandform: Form 59">
            <a:extLst>
              <a:ext uri="{FF2B5EF4-FFF2-40B4-BE49-F238E27FC236}">
                <a16:creationId xmlns:a16="http://schemas.microsoft.com/office/drawing/2014/main" id="{40F781E3-735A-4333-AF8D-7842FE86295B}"/>
              </a:ext>
            </a:extLst>
          </p:cNvPr>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p>
            <a:endParaRPr lang="de-DE"/>
          </a:p>
        </p:txBody>
      </p:sp>
      <p:grpSp>
        <p:nvGrpSpPr>
          <p:cNvPr id="58" name="Gruppieren 57">
            <a:extLst>
              <a:ext uri="{FF2B5EF4-FFF2-40B4-BE49-F238E27FC236}">
                <a16:creationId xmlns:a16="http://schemas.microsoft.com/office/drawing/2014/main" id="{9A6E8BA9-5951-4163-8A80-4621C65DA816}"/>
              </a:ext>
            </a:extLst>
          </p:cNvPr>
          <p:cNvGrpSpPr/>
          <p:nvPr userDrawn="1"/>
        </p:nvGrpSpPr>
        <p:grpSpPr>
          <a:xfrm>
            <a:off x="-390525" y="160153"/>
            <a:ext cx="333375" cy="136812"/>
            <a:chOff x="-133350" y="2711163"/>
            <a:chExt cx="333375" cy="136812"/>
          </a:xfrm>
        </p:grpSpPr>
        <p:cxnSp>
          <p:nvCxnSpPr>
            <p:cNvPr id="61" name="Gerader Verbinder 60">
              <a:extLst>
                <a:ext uri="{FF2B5EF4-FFF2-40B4-BE49-F238E27FC236}">
                  <a16:creationId xmlns:a16="http://schemas.microsoft.com/office/drawing/2014/main" id="{59DAB7DF-1308-4B09-91FE-7DF38D6584E7}"/>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87654828-5D94-4A05-BD5F-25792A149E05}"/>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3" name="Gruppieren 62">
            <a:extLst>
              <a:ext uri="{FF2B5EF4-FFF2-40B4-BE49-F238E27FC236}">
                <a16:creationId xmlns:a16="http://schemas.microsoft.com/office/drawing/2014/main" id="{9D3F2F75-1623-4F64-97FE-EA0C4D9FABDC}"/>
              </a:ext>
            </a:extLst>
          </p:cNvPr>
          <p:cNvGrpSpPr/>
          <p:nvPr userDrawn="1"/>
        </p:nvGrpSpPr>
        <p:grpSpPr>
          <a:xfrm>
            <a:off x="-390525" y="1131703"/>
            <a:ext cx="333375" cy="136812"/>
            <a:chOff x="-133350" y="2711163"/>
            <a:chExt cx="333375" cy="136812"/>
          </a:xfrm>
        </p:grpSpPr>
        <p:cxnSp>
          <p:nvCxnSpPr>
            <p:cNvPr id="64" name="Gerader Verbinder 63">
              <a:extLst>
                <a:ext uri="{FF2B5EF4-FFF2-40B4-BE49-F238E27FC236}">
                  <a16:creationId xmlns:a16="http://schemas.microsoft.com/office/drawing/2014/main" id="{B042E0F0-49A6-465F-A607-A4C2EFB5486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9D612980-2A2D-4E94-8238-9C67C608554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6" name="Gruppieren 65">
            <a:extLst>
              <a:ext uri="{FF2B5EF4-FFF2-40B4-BE49-F238E27FC236}">
                <a16:creationId xmlns:a16="http://schemas.microsoft.com/office/drawing/2014/main" id="{2CE76F8C-9B22-4BB3-B2D6-15EC2A58C7A7}"/>
              </a:ext>
            </a:extLst>
          </p:cNvPr>
          <p:cNvGrpSpPr/>
          <p:nvPr userDrawn="1"/>
        </p:nvGrpSpPr>
        <p:grpSpPr>
          <a:xfrm>
            <a:off x="-390525" y="1491963"/>
            <a:ext cx="333375" cy="136812"/>
            <a:chOff x="-133350" y="2711163"/>
            <a:chExt cx="333375" cy="136812"/>
          </a:xfrm>
        </p:grpSpPr>
        <p:cxnSp>
          <p:nvCxnSpPr>
            <p:cNvPr id="67" name="Gerader Verbinder 66">
              <a:extLst>
                <a:ext uri="{FF2B5EF4-FFF2-40B4-BE49-F238E27FC236}">
                  <a16:creationId xmlns:a16="http://schemas.microsoft.com/office/drawing/2014/main" id="{9C843E82-BEFA-4CF2-BA2F-3C80060D31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4762BE88-2459-479F-84FF-4DF483AA142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69" name="Gruppieren 68">
            <a:extLst>
              <a:ext uri="{FF2B5EF4-FFF2-40B4-BE49-F238E27FC236}">
                <a16:creationId xmlns:a16="http://schemas.microsoft.com/office/drawing/2014/main" id="{104E26F8-EA1A-4C6F-92E1-8F6F98ABFA13}"/>
              </a:ext>
            </a:extLst>
          </p:cNvPr>
          <p:cNvGrpSpPr/>
          <p:nvPr userDrawn="1"/>
        </p:nvGrpSpPr>
        <p:grpSpPr>
          <a:xfrm>
            <a:off x="-390525" y="3292188"/>
            <a:ext cx="333375" cy="136812"/>
            <a:chOff x="-133350" y="2711163"/>
            <a:chExt cx="333375" cy="136812"/>
          </a:xfrm>
        </p:grpSpPr>
        <p:cxnSp>
          <p:nvCxnSpPr>
            <p:cNvPr id="70" name="Gerader Verbinder 69">
              <a:extLst>
                <a:ext uri="{FF2B5EF4-FFF2-40B4-BE49-F238E27FC236}">
                  <a16:creationId xmlns:a16="http://schemas.microsoft.com/office/drawing/2014/main" id="{1A8A854C-301D-4327-AEA2-BCC20A8872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5A547124-456E-49C6-8FC8-111D0AAFEB7F}"/>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72" name="Gruppieren 71">
            <a:extLst>
              <a:ext uri="{FF2B5EF4-FFF2-40B4-BE49-F238E27FC236}">
                <a16:creationId xmlns:a16="http://schemas.microsoft.com/office/drawing/2014/main" id="{73B26B5D-1FEC-45B5-B34A-6A1B50955F0E}"/>
              </a:ext>
            </a:extLst>
          </p:cNvPr>
          <p:cNvGrpSpPr/>
          <p:nvPr userDrawn="1"/>
        </p:nvGrpSpPr>
        <p:grpSpPr>
          <a:xfrm>
            <a:off x="-390525" y="6063963"/>
            <a:ext cx="333375" cy="136812"/>
            <a:chOff x="-133350" y="2711163"/>
            <a:chExt cx="333375" cy="136812"/>
          </a:xfrm>
        </p:grpSpPr>
        <p:cxnSp>
          <p:nvCxnSpPr>
            <p:cNvPr id="73" name="Gerader Verbinder 72">
              <a:extLst>
                <a:ext uri="{FF2B5EF4-FFF2-40B4-BE49-F238E27FC236}">
                  <a16:creationId xmlns:a16="http://schemas.microsoft.com/office/drawing/2014/main" id="{3423A679-4F5C-456E-AB6C-7A18EA3E5BA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69754FAD-5E71-4087-B3E8-0FEC37E0D864}"/>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5" name="Gruppieren 74">
            <a:extLst>
              <a:ext uri="{FF2B5EF4-FFF2-40B4-BE49-F238E27FC236}">
                <a16:creationId xmlns:a16="http://schemas.microsoft.com/office/drawing/2014/main" id="{7C156EC4-BDB3-4DEA-9B78-E98FCFD2F54B}"/>
              </a:ext>
            </a:extLst>
          </p:cNvPr>
          <p:cNvGrpSpPr/>
          <p:nvPr userDrawn="1"/>
        </p:nvGrpSpPr>
        <p:grpSpPr>
          <a:xfrm>
            <a:off x="-390525" y="6495763"/>
            <a:ext cx="333375" cy="136812"/>
            <a:chOff x="-133350" y="2711163"/>
            <a:chExt cx="333375" cy="136812"/>
          </a:xfrm>
        </p:grpSpPr>
        <p:cxnSp>
          <p:nvCxnSpPr>
            <p:cNvPr id="76" name="Gerader Verbinder 75">
              <a:extLst>
                <a:ext uri="{FF2B5EF4-FFF2-40B4-BE49-F238E27FC236}">
                  <a16:creationId xmlns:a16="http://schemas.microsoft.com/office/drawing/2014/main" id="{9E9C384D-D46B-429F-9A97-86F6E3560FE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64B7918E-86D1-49EB-8917-1468D42A6E25}"/>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78" name="Gruppieren 77">
            <a:extLst>
              <a:ext uri="{FF2B5EF4-FFF2-40B4-BE49-F238E27FC236}">
                <a16:creationId xmlns:a16="http://schemas.microsoft.com/office/drawing/2014/main" id="{750A6733-FD78-4442-98B4-E2BED64B460F}"/>
              </a:ext>
            </a:extLst>
          </p:cNvPr>
          <p:cNvGrpSpPr/>
          <p:nvPr userDrawn="1"/>
        </p:nvGrpSpPr>
        <p:grpSpPr>
          <a:xfrm rot="16200000">
            <a:off x="281643" y="-299136"/>
            <a:ext cx="333375" cy="136808"/>
            <a:chOff x="-133350" y="2711167"/>
            <a:chExt cx="333375" cy="136808"/>
          </a:xfrm>
        </p:grpSpPr>
        <p:cxnSp>
          <p:nvCxnSpPr>
            <p:cNvPr id="79" name="Gerader Verbinder 78">
              <a:extLst>
                <a:ext uri="{FF2B5EF4-FFF2-40B4-BE49-F238E27FC236}">
                  <a16:creationId xmlns:a16="http://schemas.microsoft.com/office/drawing/2014/main" id="{77BB574D-D198-49E4-874D-732C0CBD5BF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67A72ACB-A6A0-450F-A8F3-9CA35EFC5560}"/>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81" name="Gruppieren 80">
            <a:extLst>
              <a:ext uri="{FF2B5EF4-FFF2-40B4-BE49-F238E27FC236}">
                <a16:creationId xmlns:a16="http://schemas.microsoft.com/office/drawing/2014/main" id="{C4970FA2-8D2D-462F-BD21-BDE052DC5824}"/>
              </a:ext>
            </a:extLst>
          </p:cNvPr>
          <p:cNvGrpSpPr/>
          <p:nvPr userDrawn="1"/>
        </p:nvGrpSpPr>
        <p:grpSpPr>
          <a:xfrm rot="16200000">
            <a:off x="5752963" y="-299136"/>
            <a:ext cx="333375" cy="136804"/>
            <a:chOff x="-133350" y="2711171"/>
            <a:chExt cx="333375" cy="136804"/>
          </a:xfrm>
        </p:grpSpPr>
        <p:cxnSp>
          <p:nvCxnSpPr>
            <p:cNvPr id="82" name="Gerader Verbinder 81">
              <a:extLst>
                <a:ext uri="{FF2B5EF4-FFF2-40B4-BE49-F238E27FC236}">
                  <a16:creationId xmlns:a16="http://schemas.microsoft.com/office/drawing/2014/main" id="{A7C30986-FB99-416E-BC3E-3BAEC067C11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4CE018F4-A860-49B3-B4CD-A328759F15C6}"/>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4" name="Gruppieren 83">
            <a:extLst>
              <a:ext uri="{FF2B5EF4-FFF2-40B4-BE49-F238E27FC236}">
                <a16:creationId xmlns:a16="http://schemas.microsoft.com/office/drawing/2014/main" id="{7C2BACBD-0A67-4A9A-B5DC-10C76F5DE4C2}"/>
              </a:ext>
            </a:extLst>
          </p:cNvPr>
          <p:cNvGrpSpPr/>
          <p:nvPr userDrawn="1"/>
        </p:nvGrpSpPr>
        <p:grpSpPr>
          <a:xfrm>
            <a:off x="6203950" y="-397424"/>
            <a:ext cx="124906" cy="333375"/>
            <a:chOff x="6416680" y="-397424"/>
            <a:chExt cx="124906" cy="333375"/>
          </a:xfrm>
        </p:grpSpPr>
        <p:cxnSp>
          <p:nvCxnSpPr>
            <p:cNvPr id="85" name="Gerader Verbinder 84">
              <a:extLst>
                <a:ext uri="{FF2B5EF4-FFF2-40B4-BE49-F238E27FC236}">
                  <a16:creationId xmlns:a16="http://schemas.microsoft.com/office/drawing/2014/main" id="{65F81584-9968-42FA-B3A9-1C13CEAE92A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B6D353C6-61DE-4475-8AC6-6D8AF12D49FB}"/>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7" name="Gerader Verbinder 86">
            <a:extLst>
              <a:ext uri="{FF2B5EF4-FFF2-40B4-BE49-F238E27FC236}">
                <a16:creationId xmlns:a16="http://schemas.microsoft.com/office/drawing/2014/main" id="{935008F2-D1D5-498F-9932-727B677C0ADE}"/>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8" name="Gruppieren 87">
            <a:extLst>
              <a:ext uri="{FF2B5EF4-FFF2-40B4-BE49-F238E27FC236}">
                <a16:creationId xmlns:a16="http://schemas.microsoft.com/office/drawing/2014/main" id="{9E72FA59-B055-4F1F-8F32-E797C18F96F9}"/>
              </a:ext>
            </a:extLst>
          </p:cNvPr>
          <p:cNvGrpSpPr/>
          <p:nvPr userDrawn="1"/>
        </p:nvGrpSpPr>
        <p:grpSpPr>
          <a:xfrm rot="16200000">
            <a:off x="11447325" y="-299139"/>
            <a:ext cx="333375" cy="136800"/>
            <a:chOff x="-133350" y="2711175"/>
            <a:chExt cx="333375" cy="136800"/>
          </a:xfrm>
        </p:grpSpPr>
        <p:cxnSp>
          <p:nvCxnSpPr>
            <p:cNvPr id="89" name="Gerader Verbinder 88">
              <a:extLst>
                <a:ext uri="{FF2B5EF4-FFF2-40B4-BE49-F238E27FC236}">
                  <a16:creationId xmlns:a16="http://schemas.microsoft.com/office/drawing/2014/main" id="{B89FA96C-C88D-4C6A-BE88-F3E3083BC51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CD67028C-ACEA-4E1C-BF3F-B09177D4335E}"/>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91" name="Grafik 3">
            <a:extLst>
              <a:ext uri="{FF2B5EF4-FFF2-40B4-BE49-F238E27FC236}">
                <a16:creationId xmlns:a16="http://schemas.microsoft.com/office/drawing/2014/main" id="{63B15E59-1DC8-4E69-A2E3-B7C301F85A74}"/>
              </a:ext>
            </a:extLst>
          </p:cNvPr>
          <p:cNvGrpSpPr/>
          <p:nvPr userDrawn="1"/>
        </p:nvGrpSpPr>
        <p:grpSpPr>
          <a:xfrm>
            <a:off x="510639" y="293688"/>
            <a:ext cx="2594512" cy="327278"/>
            <a:chOff x="2242184" y="2525076"/>
            <a:chExt cx="7709534" cy="972502"/>
          </a:xfrm>
          <a:solidFill>
            <a:schemeClr val="tx1"/>
          </a:solidFill>
        </p:grpSpPr>
        <p:sp>
          <p:nvSpPr>
            <p:cNvPr id="92" name="Freihandform: Form 91">
              <a:extLst>
                <a:ext uri="{FF2B5EF4-FFF2-40B4-BE49-F238E27FC236}">
                  <a16:creationId xmlns:a16="http://schemas.microsoft.com/office/drawing/2014/main" id="{31479838-9F74-4673-9EBF-71D7160465DB}"/>
                </a:ext>
              </a:extLst>
            </p:cNvPr>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p>
              <a:endParaRPr lang="de-DE"/>
            </a:p>
          </p:txBody>
        </p:sp>
        <p:sp>
          <p:nvSpPr>
            <p:cNvPr id="93" name="Freihandform: Form 92">
              <a:extLst>
                <a:ext uri="{FF2B5EF4-FFF2-40B4-BE49-F238E27FC236}">
                  <a16:creationId xmlns:a16="http://schemas.microsoft.com/office/drawing/2014/main" id="{853C65E7-B88C-42F7-937F-8DB98A4E9FCC}"/>
                </a:ext>
              </a:extLst>
            </p:cNvPr>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p>
              <a:endParaRPr lang="de-DE"/>
            </a:p>
          </p:txBody>
        </p:sp>
        <p:sp>
          <p:nvSpPr>
            <p:cNvPr id="94" name="Freihandform: Form 93">
              <a:extLst>
                <a:ext uri="{FF2B5EF4-FFF2-40B4-BE49-F238E27FC236}">
                  <a16:creationId xmlns:a16="http://schemas.microsoft.com/office/drawing/2014/main" id="{758B2ACA-719E-43F3-9EC0-0034F9047CBB}"/>
                </a:ext>
              </a:extLst>
            </p:cNvPr>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95" name="Freihandform: Form 94">
              <a:extLst>
                <a:ext uri="{FF2B5EF4-FFF2-40B4-BE49-F238E27FC236}">
                  <a16:creationId xmlns:a16="http://schemas.microsoft.com/office/drawing/2014/main" id="{35EE226D-3234-43F6-8BB4-C0E371601E92}"/>
                </a:ext>
              </a:extLst>
            </p:cNvPr>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p>
              <a:endParaRPr lang="de-DE"/>
            </a:p>
          </p:txBody>
        </p:sp>
        <p:sp>
          <p:nvSpPr>
            <p:cNvPr id="96" name="Freihandform: Form 95">
              <a:extLst>
                <a:ext uri="{FF2B5EF4-FFF2-40B4-BE49-F238E27FC236}">
                  <a16:creationId xmlns:a16="http://schemas.microsoft.com/office/drawing/2014/main" id="{A7EFAE98-DF8E-4D8F-BA4F-2EDBA3177CFC}"/>
                </a:ext>
              </a:extLst>
            </p:cNvPr>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p>
              <a:endParaRPr lang="de-DE"/>
            </a:p>
          </p:txBody>
        </p:sp>
        <p:sp>
          <p:nvSpPr>
            <p:cNvPr id="97" name="Freihandform: Form 96">
              <a:extLst>
                <a:ext uri="{FF2B5EF4-FFF2-40B4-BE49-F238E27FC236}">
                  <a16:creationId xmlns:a16="http://schemas.microsoft.com/office/drawing/2014/main" id="{5B44E1B9-32E5-4A3A-8DDB-8859CA78DEA6}"/>
                </a:ext>
              </a:extLst>
            </p:cNvPr>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98" name="Freihandform: Form 97">
              <a:extLst>
                <a:ext uri="{FF2B5EF4-FFF2-40B4-BE49-F238E27FC236}">
                  <a16:creationId xmlns:a16="http://schemas.microsoft.com/office/drawing/2014/main" id="{A113CC62-1A03-4F2F-81E6-89FD73E20543}"/>
                </a:ext>
              </a:extLst>
            </p:cNvPr>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p>
              <a:endParaRPr lang="de-DE"/>
            </a:p>
          </p:txBody>
        </p:sp>
        <p:sp>
          <p:nvSpPr>
            <p:cNvPr id="99" name="Freihandform: Form 98">
              <a:extLst>
                <a:ext uri="{FF2B5EF4-FFF2-40B4-BE49-F238E27FC236}">
                  <a16:creationId xmlns:a16="http://schemas.microsoft.com/office/drawing/2014/main" id="{AEAF2AAD-7F92-4C68-919A-54ED1D8E07B7}"/>
                </a:ext>
              </a:extLst>
            </p:cNvPr>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p>
              <a:endParaRPr lang="de-DE"/>
            </a:p>
          </p:txBody>
        </p:sp>
        <p:sp>
          <p:nvSpPr>
            <p:cNvPr id="100" name="Freihandform: Form 99">
              <a:extLst>
                <a:ext uri="{FF2B5EF4-FFF2-40B4-BE49-F238E27FC236}">
                  <a16:creationId xmlns:a16="http://schemas.microsoft.com/office/drawing/2014/main" id="{5FFE12AD-2431-47E8-ABC4-3D8E3A605297}"/>
                </a:ext>
              </a:extLst>
            </p:cNvPr>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01" name="Freihandform: Form 100">
              <a:extLst>
                <a:ext uri="{FF2B5EF4-FFF2-40B4-BE49-F238E27FC236}">
                  <a16:creationId xmlns:a16="http://schemas.microsoft.com/office/drawing/2014/main" id="{DAA0DE08-F7C2-4423-8FFE-8532F2A5C6FD}"/>
                </a:ext>
              </a:extLst>
            </p:cNvPr>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p>
              <a:endParaRPr lang="de-DE"/>
            </a:p>
          </p:txBody>
        </p:sp>
        <p:sp>
          <p:nvSpPr>
            <p:cNvPr id="102" name="Freihandform: Form 101">
              <a:extLst>
                <a:ext uri="{FF2B5EF4-FFF2-40B4-BE49-F238E27FC236}">
                  <a16:creationId xmlns:a16="http://schemas.microsoft.com/office/drawing/2014/main" id="{9FA5E0D5-28AF-4E95-B133-86F7102C0A96}"/>
                </a:ext>
              </a:extLst>
            </p:cNvPr>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p>
              <a:endParaRPr lang="de-DE"/>
            </a:p>
          </p:txBody>
        </p:sp>
        <p:sp>
          <p:nvSpPr>
            <p:cNvPr id="103" name="Freihandform: Form 102">
              <a:extLst>
                <a:ext uri="{FF2B5EF4-FFF2-40B4-BE49-F238E27FC236}">
                  <a16:creationId xmlns:a16="http://schemas.microsoft.com/office/drawing/2014/main" id="{8BF7A4DF-5D86-43D9-A178-B2D1212251F4}"/>
                </a:ext>
              </a:extLst>
            </p:cNvPr>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p>
              <a:endParaRPr lang="de-DE"/>
            </a:p>
          </p:txBody>
        </p:sp>
        <p:sp>
          <p:nvSpPr>
            <p:cNvPr id="104" name="Freihandform: Form 103">
              <a:extLst>
                <a:ext uri="{FF2B5EF4-FFF2-40B4-BE49-F238E27FC236}">
                  <a16:creationId xmlns:a16="http://schemas.microsoft.com/office/drawing/2014/main" id="{A7958CCB-2330-4A17-B5C3-425A7C3D83AC}"/>
                </a:ext>
              </a:extLst>
            </p:cNvPr>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05" name="Freihandform: Form 104">
              <a:extLst>
                <a:ext uri="{FF2B5EF4-FFF2-40B4-BE49-F238E27FC236}">
                  <a16:creationId xmlns:a16="http://schemas.microsoft.com/office/drawing/2014/main" id="{FA7F979D-C5F8-486C-A37D-020E7D3D317B}"/>
                </a:ext>
              </a:extLst>
            </p:cNvPr>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p>
              <a:endParaRPr lang="de-DE"/>
            </a:p>
          </p:txBody>
        </p:sp>
        <p:sp>
          <p:nvSpPr>
            <p:cNvPr id="106" name="Freihandform: Form 105">
              <a:extLst>
                <a:ext uri="{FF2B5EF4-FFF2-40B4-BE49-F238E27FC236}">
                  <a16:creationId xmlns:a16="http://schemas.microsoft.com/office/drawing/2014/main" id="{EBD1770F-AEF4-4C86-94F7-682AFD95DE4B}"/>
                </a:ext>
              </a:extLst>
            </p:cNvPr>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p>
              <a:endParaRPr lang="de-DE"/>
            </a:p>
          </p:txBody>
        </p:sp>
        <p:sp>
          <p:nvSpPr>
            <p:cNvPr id="107" name="Freihandform: Form 106">
              <a:extLst>
                <a:ext uri="{FF2B5EF4-FFF2-40B4-BE49-F238E27FC236}">
                  <a16:creationId xmlns:a16="http://schemas.microsoft.com/office/drawing/2014/main" id="{9FC2E010-BDCD-474A-A6F8-8BD52E984837}"/>
                </a:ext>
              </a:extLst>
            </p:cNvPr>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08" name="Freihandform: Form 107">
              <a:extLst>
                <a:ext uri="{FF2B5EF4-FFF2-40B4-BE49-F238E27FC236}">
                  <a16:creationId xmlns:a16="http://schemas.microsoft.com/office/drawing/2014/main" id="{18AF4BC2-37FE-4D4C-97FA-D42EB65D0C56}"/>
                </a:ext>
              </a:extLst>
            </p:cNvPr>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p>
              <a:endParaRPr lang="de-DE"/>
            </a:p>
          </p:txBody>
        </p:sp>
        <p:sp>
          <p:nvSpPr>
            <p:cNvPr id="109" name="Freihandform: Form 108">
              <a:extLst>
                <a:ext uri="{FF2B5EF4-FFF2-40B4-BE49-F238E27FC236}">
                  <a16:creationId xmlns:a16="http://schemas.microsoft.com/office/drawing/2014/main" id="{0202D10A-B967-464F-8305-AA6FAA93839B}"/>
                </a:ext>
              </a:extLst>
            </p:cNvPr>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p>
              <a:endParaRPr lang="de-DE"/>
            </a:p>
          </p:txBody>
        </p:sp>
        <p:sp>
          <p:nvSpPr>
            <p:cNvPr id="110" name="Freihandform: Form 109">
              <a:extLst>
                <a:ext uri="{FF2B5EF4-FFF2-40B4-BE49-F238E27FC236}">
                  <a16:creationId xmlns:a16="http://schemas.microsoft.com/office/drawing/2014/main" id="{47E67764-C4B8-41B0-B9C5-C4DF345626E1}"/>
                </a:ext>
              </a:extLst>
            </p:cNvPr>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11" name="Freihandform: Form 110">
              <a:extLst>
                <a:ext uri="{FF2B5EF4-FFF2-40B4-BE49-F238E27FC236}">
                  <a16:creationId xmlns:a16="http://schemas.microsoft.com/office/drawing/2014/main" id="{2B81E770-0087-40A5-A3DA-94AC0A24BAF6}"/>
                </a:ext>
              </a:extLst>
            </p:cNvPr>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p>
              <a:endParaRPr lang="de-DE"/>
            </a:p>
          </p:txBody>
        </p:sp>
        <p:sp>
          <p:nvSpPr>
            <p:cNvPr id="161" name="Freihandform: Form 160">
              <a:extLst>
                <a:ext uri="{FF2B5EF4-FFF2-40B4-BE49-F238E27FC236}">
                  <a16:creationId xmlns:a16="http://schemas.microsoft.com/office/drawing/2014/main" id="{EA875C85-F2F5-46FB-B389-D71C46A1DE24}"/>
                </a:ext>
              </a:extLst>
            </p:cNvPr>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34E2D03D-0830-486A-A6A9-F40A5230F968}"/>
                </a:ext>
              </a:extLst>
            </p:cNvPr>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402E3471-A6EC-4D18-B2A8-8BAE25AF636D}"/>
                </a:ext>
              </a:extLst>
            </p:cNvPr>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AEDACA6D-F2B5-49EA-A2BB-7F2DA522AD37}"/>
                </a:ext>
              </a:extLst>
            </p:cNvPr>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p>
              <a:endParaRPr lang="de-DE"/>
            </a:p>
          </p:txBody>
        </p:sp>
        <p:sp>
          <p:nvSpPr>
            <p:cNvPr id="165" name="Freihandform: Form 164">
              <a:extLst>
                <a:ext uri="{FF2B5EF4-FFF2-40B4-BE49-F238E27FC236}">
                  <a16:creationId xmlns:a16="http://schemas.microsoft.com/office/drawing/2014/main" id="{DC4084CA-5DB9-4485-8430-F048E5F868DC}"/>
                </a:ext>
              </a:extLst>
            </p:cNvPr>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FDD49516-EA60-4B95-B9D2-C3E7F48B2ACE}"/>
                </a:ext>
              </a:extLst>
            </p:cNvPr>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5BCEF951-365A-47DF-B144-DA13EF292D61}"/>
                </a:ext>
              </a:extLst>
            </p:cNvPr>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p>
              <a:endParaRPr lang="de-DE"/>
            </a:p>
          </p:txBody>
        </p:sp>
        <p:sp>
          <p:nvSpPr>
            <p:cNvPr id="168" name="Freihandform: Form 167">
              <a:extLst>
                <a:ext uri="{FF2B5EF4-FFF2-40B4-BE49-F238E27FC236}">
                  <a16:creationId xmlns:a16="http://schemas.microsoft.com/office/drawing/2014/main" id="{683A02B9-87B9-42C6-A66E-EE963D0E48AB}"/>
                </a:ext>
              </a:extLst>
            </p:cNvPr>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03E1D314-1BE4-4D91-906A-39A39510A066}"/>
                </a:ext>
              </a:extLst>
            </p:cNvPr>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82CCDC97-7480-43E2-A280-1F630D229367}"/>
                </a:ext>
              </a:extLst>
            </p:cNvPr>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E50BE68B-7749-4F77-9172-E959A95D111D}"/>
                </a:ext>
              </a:extLst>
            </p:cNvPr>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A40B095B-7AF5-4ED7-A633-F4D6D308DCA7}"/>
                </a:ext>
              </a:extLst>
            </p:cNvPr>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C087BE32-DA94-4094-A1C5-68E43E197CD9}"/>
                </a:ext>
              </a:extLst>
            </p:cNvPr>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610EF90D-D961-4886-A667-E29488DD3B72}"/>
                </a:ext>
              </a:extLst>
            </p:cNvPr>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3CC725CA-1995-466A-BBFB-E4CC489DC9A3}"/>
                </a:ext>
              </a:extLst>
            </p:cNvPr>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A679DB96-810C-4354-B51A-032CFEFED6D5}"/>
                </a:ext>
              </a:extLst>
            </p:cNvPr>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128EA777-D1F4-47DC-93D5-A5DF6BD4D2D2}"/>
                </a:ext>
              </a:extLst>
            </p:cNvPr>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4ED8FD9A-7134-4B69-86C9-5584AABA0DA1}"/>
                </a:ext>
              </a:extLst>
            </p:cNvPr>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F136C0CB-E9EC-4D79-ABB6-F229DA9FF529}"/>
                </a:ext>
              </a:extLst>
            </p:cNvPr>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56B10647-27C1-42C9-9CE4-63BC66AAEC60}"/>
                </a:ext>
              </a:extLst>
            </p:cNvPr>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4694EE07-7C6D-4AEB-9248-C77C0C2DA2C9}"/>
                </a:ext>
              </a:extLst>
            </p:cNvPr>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4C49C4B4-927F-405D-9CBA-4D5DAADCBB4D}"/>
                </a:ext>
              </a:extLst>
            </p:cNvPr>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ACE5A6C1-7169-4363-BD9D-A2503A01234C}"/>
                </a:ext>
              </a:extLst>
            </p:cNvPr>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C285BC79-E7CB-41E4-9EAF-48FA16725D93}"/>
                </a:ext>
              </a:extLst>
            </p:cNvPr>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0FE4AEB4-A994-48BE-B61D-C6EC2698C0BE}"/>
                </a:ext>
              </a:extLst>
            </p:cNvPr>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7C18043D-1369-4E6D-9211-DD23A824E7CB}"/>
                </a:ext>
              </a:extLst>
            </p:cNvPr>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6281DAD0-3872-400E-8D26-FFA074932973}"/>
                </a:ext>
              </a:extLst>
            </p:cNvPr>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A238B80F-CEC5-4808-AF03-A33208CDDBB0}"/>
                </a:ext>
              </a:extLst>
            </p:cNvPr>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55691878-494C-4687-9A55-8351DD5972D1}"/>
                </a:ext>
              </a:extLst>
            </p:cNvPr>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p>
              <a:endParaRPr lang="de-DE"/>
            </a:p>
          </p:txBody>
        </p:sp>
      </p:grpSp>
    </p:spTree>
    <p:extLst>
      <p:ext uri="{BB962C8B-B14F-4D97-AF65-F5344CB8AC3E}">
        <p14:creationId xmlns:p14="http://schemas.microsoft.com/office/powerpoint/2010/main" val="331109205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07A49786-ECAE-AD4D-9E91-0DE8915251E8}"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7" y="1631156"/>
            <a:ext cx="11157745"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F5C59997-58CB-4A34-A7D6-744D4117FF64}"/>
              </a:ext>
            </a:extLst>
          </p:cNvPr>
          <p:cNvSpPr>
            <a:spLocks noGrp="1"/>
          </p:cNvSpPr>
          <p:nvPr>
            <p:ph type="title"/>
          </p:nvPr>
        </p:nvSpPr>
        <p:spPr/>
        <p:txBody>
          <a:bodyPr/>
          <a:lstStyle/>
          <a:p>
            <a:r>
              <a:rPr lang="de-DE"/>
              <a:t>Mastertitelformat bearbeiten</a:t>
            </a:r>
          </a:p>
        </p:txBody>
      </p:sp>
      <p:sp>
        <p:nvSpPr>
          <p:cNvPr id="11" name="Textplatzhalter 9">
            <a:extLst>
              <a:ext uri="{FF2B5EF4-FFF2-40B4-BE49-F238E27FC236}">
                <a16:creationId xmlns:a16="http://schemas.microsoft.com/office/drawing/2014/main" id="{28AE96D7-C3C8-4590-B13B-86D938A78906}"/>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65432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1E30DE49-B5DF-D142-AFCB-E45076D630DC}"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extplatzhalter 6">
            <a:extLst>
              <a:ext uri="{FF2B5EF4-FFF2-40B4-BE49-F238E27FC236}">
                <a16:creationId xmlns:a16="http://schemas.microsoft.com/office/drawing/2014/main" id="{024A1079-17C2-45DE-A16B-14C152A08FA0}"/>
              </a:ext>
            </a:extLst>
          </p:cNvPr>
          <p:cNvSpPr>
            <a:spLocks noGrp="1"/>
          </p:cNvSpPr>
          <p:nvPr>
            <p:ph type="body" sz="quarter" idx="14"/>
          </p:nvPr>
        </p:nvSpPr>
        <p:spPr>
          <a:xfrm>
            <a:off x="6206329"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p>
            <a:r>
              <a:rPr lang="de-DE"/>
              <a:t>Mastertitelformat bearbeiten</a:t>
            </a:r>
          </a:p>
        </p:txBody>
      </p:sp>
      <p:sp>
        <p:nvSpPr>
          <p:cNvPr id="11" name="Textplatzhalter 9">
            <a:extLst>
              <a:ext uri="{FF2B5EF4-FFF2-40B4-BE49-F238E27FC236}">
                <a16:creationId xmlns:a16="http://schemas.microsoft.com/office/drawing/2014/main" id="{BAC64890-C924-4759-9B9B-7DE74E38C4A6}"/>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43028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folie | dr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0B78B5E1-F5DD-1741-B0E6-3CA57D39C8C8}"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6" name="Titel 5">
            <a:extLst>
              <a:ext uri="{FF2B5EF4-FFF2-40B4-BE49-F238E27FC236}">
                <a16:creationId xmlns:a16="http://schemas.microsoft.com/office/drawing/2014/main" id="{636A777D-D5C6-4E84-A9C9-D0F4836A4C4E}"/>
              </a:ext>
            </a:extLst>
          </p:cNvPr>
          <p:cNvSpPr>
            <a:spLocks noGrp="1"/>
          </p:cNvSpPr>
          <p:nvPr>
            <p:ph type="title"/>
          </p:nvPr>
        </p:nvSpPr>
        <p:spPr/>
        <p:txBody>
          <a:bodyPr/>
          <a:lstStyle/>
          <a:p>
            <a:r>
              <a:rPr lang="de-DE"/>
              <a:t>Mastertitelformat bearbeiten</a:t>
            </a:r>
          </a:p>
        </p:txBody>
      </p:sp>
      <p:sp>
        <p:nvSpPr>
          <p:cNvPr id="11" name="Textplatzhalter 6">
            <a:extLst>
              <a:ext uri="{FF2B5EF4-FFF2-40B4-BE49-F238E27FC236}">
                <a16:creationId xmlns:a16="http://schemas.microsoft.com/office/drawing/2014/main" id="{D304591F-2FC9-4C29-9FE5-537955E3B924}"/>
              </a:ext>
            </a:extLst>
          </p:cNvPr>
          <p:cNvSpPr>
            <a:spLocks noGrp="1"/>
          </p:cNvSpPr>
          <p:nvPr>
            <p:ph type="body" sz="quarter" idx="16"/>
          </p:nvPr>
        </p:nvSpPr>
        <p:spPr>
          <a:xfrm>
            <a:off x="518318"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6">
            <a:extLst>
              <a:ext uri="{FF2B5EF4-FFF2-40B4-BE49-F238E27FC236}">
                <a16:creationId xmlns:a16="http://schemas.microsoft.com/office/drawing/2014/main" id="{D0C47385-EF97-44EE-867E-E9365B44CAA4}"/>
              </a:ext>
            </a:extLst>
          </p:cNvPr>
          <p:cNvSpPr>
            <a:spLocks noGrp="1"/>
          </p:cNvSpPr>
          <p:nvPr>
            <p:ph type="body" sz="quarter" idx="17"/>
          </p:nvPr>
        </p:nvSpPr>
        <p:spPr>
          <a:xfrm>
            <a:off x="8107242"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6">
            <a:extLst>
              <a:ext uri="{FF2B5EF4-FFF2-40B4-BE49-F238E27FC236}">
                <a16:creationId xmlns:a16="http://schemas.microsoft.com/office/drawing/2014/main" id="{E3F53468-6A74-4DFC-93FD-A760B9619657}"/>
              </a:ext>
            </a:extLst>
          </p:cNvPr>
          <p:cNvSpPr>
            <a:spLocks noGrp="1"/>
          </p:cNvSpPr>
          <p:nvPr>
            <p:ph type="body" sz="quarter" idx="18"/>
          </p:nvPr>
        </p:nvSpPr>
        <p:spPr>
          <a:xfrm>
            <a:off x="4312780"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Textplatzhalter 9">
            <a:extLst>
              <a:ext uri="{FF2B5EF4-FFF2-40B4-BE49-F238E27FC236}">
                <a16:creationId xmlns:a16="http://schemas.microsoft.com/office/drawing/2014/main" id="{7A7A670F-933B-48F3-B921-A1B739D6C9D8}"/>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5"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669183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ild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51BF53AB-6214-4441-908C-FE71DDB0ECB9}"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p>
            <a:r>
              <a:rPr lang="de-DE"/>
              <a:t>Mastertitelformat bearbeiten</a:t>
            </a:r>
          </a:p>
        </p:txBody>
      </p:sp>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6206329" y="1631155"/>
            <a:ext cx="5469732" cy="4569619"/>
          </a:xfrm>
          <a:solidFill>
            <a:schemeClr val="bg1">
              <a:lumMod val="95000"/>
            </a:schemeClr>
          </a:solidFill>
        </p:spPr>
        <p:txBody>
          <a:bodyPr/>
          <a:lstStyle/>
          <a:p>
            <a:r>
              <a:rPr lang="de-DE"/>
              <a:t> </a:t>
            </a:r>
          </a:p>
        </p:txBody>
      </p:sp>
      <p:sp>
        <p:nvSpPr>
          <p:cNvPr id="12" name="Textplatzhalter 9">
            <a:extLst>
              <a:ext uri="{FF2B5EF4-FFF2-40B4-BE49-F238E27FC236}">
                <a16:creationId xmlns:a16="http://schemas.microsoft.com/office/drawing/2014/main" id="{97A335FC-7B0F-4DB2-A1F6-1DF21639819F}"/>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215395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Textfolie">
    <p:spTree>
      <p:nvGrpSpPr>
        <p:cNvPr id="1" name=""/>
        <p:cNvGrpSpPr/>
        <p:nvPr/>
      </p:nvGrpSpPr>
      <p:grpSpPr>
        <a:xfrm>
          <a:off x="0" y="0"/>
          <a:ext cx="0" cy="0"/>
          <a:chOff x="0" y="0"/>
          <a:chExt cx="0" cy="0"/>
        </a:xfrm>
      </p:grpSpPr>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518318" y="1631155"/>
            <a:ext cx="5469732" cy="4569619"/>
          </a:xfrm>
          <a:solidFill>
            <a:schemeClr val="bg1">
              <a:lumMod val="95000"/>
            </a:schemeClr>
          </a:solidFill>
        </p:spPr>
        <p:txBody>
          <a:bodyPr/>
          <a:lstStyle/>
          <a:p>
            <a:r>
              <a:rPr lang="de-DE"/>
              <a:t> </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96FDE720-39B4-A249-A9AE-95E60149F1B2}" type="datetime4">
              <a:rPr lang="de-DE" smtClean="0"/>
              <a:t>20.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6206331"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p>
            <a:r>
              <a:rPr lang="de-DE"/>
              <a:t>Mastertitelformat bearbeiten</a:t>
            </a:r>
          </a:p>
        </p:txBody>
      </p:sp>
      <p:sp>
        <p:nvSpPr>
          <p:cNvPr id="12" name="Textplatzhalter 9">
            <a:extLst>
              <a:ext uri="{FF2B5EF4-FFF2-40B4-BE49-F238E27FC236}">
                <a16:creationId xmlns:a16="http://schemas.microsoft.com/office/drawing/2014/main" id="{D7BA2DC0-EE95-4994-AD5A-8F6A7D106E52}"/>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404713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3999BA3-562C-4E45-8F3B-A023F450BC21}"/>
              </a:ext>
            </a:extLst>
          </p:cNvPr>
          <p:cNvSpPr>
            <a:spLocks noGrp="1"/>
          </p:cNvSpPr>
          <p:nvPr>
            <p:ph type="title"/>
          </p:nvPr>
        </p:nvSpPr>
        <p:spPr>
          <a:xfrm>
            <a:off x="518318" y="301185"/>
            <a:ext cx="6844385" cy="332399"/>
          </a:xfrm>
          <a:prstGeom prst="rect">
            <a:avLst/>
          </a:prstGeom>
        </p:spPr>
        <p:txBody>
          <a:bodyPr vert="horz" wrap="square" lIns="0" tIns="0" rIns="0" bIns="0" rtlCol="0" anchor="t" anchorCtr="0">
            <a:spAutoFit/>
          </a:bodyPr>
          <a:lstStyle/>
          <a:p>
            <a:r>
              <a:rPr lang="de-DE" dirty="0"/>
              <a:t>Mastertitelformat bearbeiten</a:t>
            </a:r>
          </a:p>
        </p:txBody>
      </p:sp>
      <p:sp>
        <p:nvSpPr>
          <p:cNvPr id="3" name="Textplatzhalter 2">
            <a:extLst>
              <a:ext uri="{FF2B5EF4-FFF2-40B4-BE49-F238E27FC236}">
                <a16:creationId xmlns:a16="http://schemas.microsoft.com/office/drawing/2014/main" id="{DA1581D5-332D-4C8E-AF45-43F518A6E572}"/>
              </a:ext>
            </a:extLst>
          </p:cNvPr>
          <p:cNvSpPr>
            <a:spLocks noGrp="1"/>
          </p:cNvSpPr>
          <p:nvPr>
            <p:ph type="body" idx="1"/>
          </p:nvPr>
        </p:nvSpPr>
        <p:spPr>
          <a:xfrm>
            <a:off x="518319" y="1631156"/>
            <a:ext cx="11157744" cy="4569619"/>
          </a:xfrm>
          <a:prstGeom prst="rect">
            <a:avLst/>
          </a:prstGeom>
        </p:spPr>
        <p:txBody>
          <a:bodyPr vert="horz" lIns="0" tIns="0" rIns="360000" bIns="0" rtlCol="0" anchor="t" anchorCtr="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DDD440FC-859D-4521-8908-A802F3E53507}"/>
              </a:ext>
            </a:extLst>
          </p:cNvPr>
          <p:cNvSpPr>
            <a:spLocks noGrp="1"/>
          </p:cNvSpPr>
          <p:nvPr>
            <p:ph type="dt" sz="half" idx="2"/>
          </p:nvPr>
        </p:nvSpPr>
        <p:spPr>
          <a:xfrm>
            <a:off x="10417351" y="6634666"/>
            <a:ext cx="849593" cy="123111"/>
          </a:xfrm>
          <a:prstGeom prst="rect">
            <a:avLst/>
          </a:prstGeom>
        </p:spPr>
        <p:txBody>
          <a:bodyPr vert="horz" wrap="none" lIns="0" tIns="0" rIns="0" bIns="0" rtlCol="0" anchor="t" anchorCtr="0">
            <a:spAutoFit/>
          </a:bodyPr>
          <a:lstStyle>
            <a:lvl1pPr algn="r">
              <a:defRPr sz="800">
                <a:solidFill>
                  <a:schemeClr val="tx1"/>
                </a:solidFill>
              </a:defRPr>
            </a:lvl1pPr>
          </a:lstStyle>
          <a:p>
            <a:fld id="{196B32BB-1817-E346-8B17-C975D703B2CF}" type="datetime4">
              <a:rPr lang="de-DE" smtClean="0"/>
              <a:t>20. September 2022</a:t>
            </a:fld>
            <a:endParaRPr lang="de-DE" dirty="0"/>
          </a:p>
        </p:txBody>
      </p:sp>
      <p:sp>
        <p:nvSpPr>
          <p:cNvPr id="5" name="Fußzeilenplatzhalter 4">
            <a:extLst>
              <a:ext uri="{FF2B5EF4-FFF2-40B4-BE49-F238E27FC236}">
                <a16:creationId xmlns:a16="http://schemas.microsoft.com/office/drawing/2014/main" id="{588C6C66-9703-4B53-BAF2-1F89587F3CF5}"/>
              </a:ext>
            </a:extLst>
          </p:cNvPr>
          <p:cNvSpPr>
            <a:spLocks noGrp="1"/>
          </p:cNvSpPr>
          <p:nvPr>
            <p:ph type="ftr" sz="quarter" idx="3"/>
          </p:nvPr>
        </p:nvSpPr>
        <p:spPr>
          <a:xfrm>
            <a:off x="518319" y="6634666"/>
            <a:ext cx="5469732"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de-DE"/>
              <a:t>Sergei Dobrovolskii - Design of a Deep Learning approach to quantify immune cell in volumetric data</a:t>
            </a:r>
            <a:endParaRPr lang="de-DE" dirty="0"/>
          </a:p>
        </p:txBody>
      </p:sp>
      <p:sp>
        <p:nvSpPr>
          <p:cNvPr id="6" name="Foliennummernplatzhalter 5">
            <a:extLst>
              <a:ext uri="{FF2B5EF4-FFF2-40B4-BE49-F238E27FC236}">
                <a16:creationId xmlns:a16="http://schemas.microsoft.com/office/drawing/2014/main" id="{2C2FAB54-E254-4FCB-BB98-1E4D5A6D0B56}"/>
              </a:ext>
            </a:extLst>
          </p:cNvPr>
          <p:cNvSpPr>
            <a:spLocks noGrp="1"/>
          </p:cNvSpPr>
          <p:nvPr>
            <p:ph type="sldNum" sz="quarter" idx="4"/>
          </p:nvPr>
        </p:nvSpPr>
        <p:spPr>
          <a:xfrm>
            <a:off x="11482099" y="6634666"/>
            <a:ext cx="193964" cy="123111"/>
          </a:xfrm>
          <a:prstGeom prst="rect">
            <a:avLst/>
          </a:prstGeom>
        </p:spPr>
        <p:txBody>
          <a:bodyPr vert="horz" wrap="none" lIns="0" tIns="0" rIns="0" bIns="0" rtlCol="0" anchor="t" anchorCtr="0">
            <a:spAutoFit/>
          </a:bodyPr>
          <a:lstStyle>
            <a:lvl1pPr algn="r">
              <a:defRPr sz="800">
                <a:solidFill>
                  <a:schemeClr val="tx1"/>
                </a:solidFill>
              </a:defRPr>
            </a:lvl1pPr>
          </a:lstStyle>
          <a:p>
            <a:fld id="{D949F9DF-37BD-4CD6-BF49-65BA579E1D7A}" type="slidenum">
              <a:rPr lang="de-DE" smtClean="0"/>
              <a:pPr/>
              <a:t>‹#›</a:t>
            </a:fld>
            <a:endParaRPr lang="de-DE"/>
          </a:p>
        </p:txBody>
      </p:sp>
      <p:sp>
        <p:nvSpPr>
          <p:cNvPr id="7" name="Rechteck 6">
            <a:extLst>
              <a:ext uri="{FF2B5EF4-FFF2-40B4-BE49-F238E27FC236}">
                <a16:creationId xmlns:a16="http://schemas.microsoft.com/office/drawing/2014/main" id="{639EA0DE-CCA1-4795-BE19-74C50E90E6A6}"/>
              </a:ext>
            </a:extLst>
          </p:cNvPr>
          <p:cNvSpPr/>
          <p:nvPr userDrawn="1"/>
        </p:nvSpPr>
        <p:spPr>
          <a:xfrm>
            <a:off x="518400" y="1196733"/>
            <a:ext cx="11676062"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F10272FF-60F7-4AF4-9CD6-0A04080EA9B4}"/>
              </a:ext>
            </a:extLst>
          </p:cNvPr>
          <p:cNvSpPr/>
          <p:nvPr userDrawn="1"/>
        </p:nvSpPr>
        <p:spPr>
          <a:xfrm>
            <a:off x="517200" y="6538526"/>
            <a:ext cx="11674800" cy="1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 name="Gruppieren 12">
            <a:extLst>
              <a:ext uri="{FF2B5EF4-FFF2-40B4-BE49-F238E27FC236}">
                <a16:creationId xmlns:a16="http://schemas.microsoft.com/office/drawing/2014/main" id="{594ED806-CB19-40CC-A79A-590CC1E2001C}"/>
              </a:ext>
            </a:extLst>
          </p:cNvPr>
          <p:cNvGrpSpPr/>
          <p:nvPr userDrawn="1"/>
        </p:nvGrpSpPr>
        <p:grpSpPr>
          <a:xfrm>
            <a:off x="-390525" y="160153"/>
            <a:ext cx="333375" cy="136812"/>
            <a:chOff x="-133350" y="2711163"/>
            <a:chExt cx="333375" cy="136812"/>
          </a:xfrm>
        </p:grpSpPr>
        <p:cxnSp>
          <p:nvCxnSpPr>
            <p:cNvPr id="10" name="Gerader Verbinder 9">
              <a:extLst>
                <a:ext uri="{FF2B5EF4-FFF2-40B4-BE49-F238E27FC236}">
                  <a16:creationId xmlns:a16="http://schemas.microsoft.com/office/drawing/2014/main" id="{4AAF1C65-9B2D-4CC2-AC17-D265DC4D733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A82F2D7-59C8-4661-B851-DC008AA6297D}"/>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15" name="Gruppieren 14">
            <a:extLst>
              <a:ext uri="{FF2B5EF4-FFF2-40B4-BE49-F238E27FC236}">
                <a16:creationId xmlns:a16="http://schemas.microsoft.com/office/drawing/2014/main" id="{211FD6C4-2ACB-4F36-A3BA-68BAE793E096}"/>
              </a:ext>
            </a:extLst>
          </p:cNvPr>
          <p:cNvGrpSpPr/>
          <p:nvPr userDrawn="1"/>
        </p:nvGrpSpPr>
        <p:grpSpPr>
          <a:xfrm>
            <a:off x="-390525" y="1131703"/>
            <a:ext cx="333375" cy="136812"/>
            <a:chOff x="-133350" y="2711163"/>
            <a:chExt cx="333375" cy="136812"/>
          </a:xfrm>
        </p:grpSpPr>
        <p:cxnSp>
          <p:nvCxnSpPr>
            <p:cNvPr id="16" name="Gerader Verbinder 15">
              <a:extLst>
                <a:ext uri="{FF2B5EF4-FFF2-40B4-BE49-F238E27FC236}">
                  <a16:creationId xmlns:a16="http://schemas.microsoft.com/office/drawing/2014/main" id="{779170BC-C4E0-4FC8-93EA-CB17C932729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6CF57888-5707-459D-94AC-235CE0EBEDD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8" name="Gruppieren 17">
            <a:extLst>
              <a:ext uri="{FF2B5EF4-FFF2-40B4-BE49-F238E27FC236}">
                <a16:creationId xmlns:a16="http://schemas.microsoft.com/office/drawing/2014/main" id="{503014F4-59EC-4961-A29D-259A33C423B3}"/>
              </a:ext>
            </a:extLst>
          </p:cNvPr>
          <p:cNvGrpSpPr/>
          <p:nvPr userDrawn="1"/>
        </p:nvGrpSpPr>
        <p:grpSpPr>
          <a:xfrm>
            <a:off x="-390525" y="1491963"/>
            <a:ext cx="333375" cy="136812"/>
            <a:chOff x="-133350" y="2711163"/>
            <a:chExt cx="333375" cy="136812"/>
          </a:xfrm>
        </p:grpSpPr>
        <p:cxnSp>
          <p:nvCxnSpPr>
            <p:cNvPr id="19" name="Gerader Verbinder 18">
              <a:extLst>
                <a:ext uri="{FF2B5EF4-FFF2-40B4-BE49-F238E27FC236}">
                  <a16:creationId xmlns:a16="http://schemas.microsoft.com/office/drawing/2014/main" id="{BD8E14DC-3898-4BA1-91EA-46ADC917A58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61BB5C6B-8FE1-44A4-AE66-C1DB01AE301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21" name="Gruppieren 20">
            <a:extLst>
              <a:ext uri="{FF2B5EF4-FFF2-40B4-BE49-F238E27FC236}">
                <a16:creationId xmlns:a16="http://schemas.microsoft.com/office/drawing/2014/main" id="{B9991022-C87B-4402-BF68-CD3ED59D5D85}"/>
              </a:ext>
            </a:extLst>
          </p:cNvPr>
          <p:cNvGrpSpPr/>
          <p:nvPr userDrawn="1"/>
        </p:nvGrpSpPr>
        <p:grpSpPr>
          <a:xfrm>
            <a:off x="-390525" y="3292188"/>
            <a:ext cx="333375" cy="136812"/>
            <a:chOff x="-133350" y="2711163"/>
            <a:chExt cx="333375" cy="136812"/>
          </a:xfrm>
        </p:grpSpPr>
        <p:cxnSp>
          <p:nvCxnSpPr>
            <p:cNvPr id="22" name="Gerader Verbinder 21">
              <a:extLst>
                <a:ext uri="{FF2B5EF4-FFF2-40B4-BE49-F238E27FC236}">
                  <a16:creationId xmlns:a16="http://schemas.microsoft.com/office/drawing/2014/main" id="{439873FE-8996-424A-94FE-EEEEC0A7B6C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A04C5416-0A35-4C8C-8975-2F5057F69C48}"/>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24" name="Gruppieren 23">
            <a:extLst>
              <a:ext uri="{FF2B5EF4-FFF2-40B4-BE49-F238E27FC236}">
                <a16:creationId xmlns:a16="http://schemas.microsoft.com/office/drawing/2014/main" id="{FF9A881D-D6E0-4814-9AA3-AAF6697A620E}"/>
              </a:ext>
            </a:extLst>
          </p:cNvPr>
          <p:cNvGrpSpPr/>
          <p:nvPr userDrawn="1"/>
        </p:nvGrpSpPr>
        <p:grpSpPr>
          <a:xfrm>
            <a:off x="-390525" y="6063963"/>
            <a:ext cx="333375" cy="136812"/>
            <a:chOff x="-133350" y="2711163"/>
            <a:chExt cx="333375" cy="136812"/>
          </a:xfrm>
        </p:grpSpPr>
        <p:cxnSp>
          <p:nvCxnSpPr>
            <p:cNvPr id="25" name="Gerader Verbinder 24">
              <a:extLst>
                <a:ext uri="{FF2B5EF4-FFF2-40B4-BE49-F238E27FC236}">
                  <a16:creationId xmlns:a16="http://schemas.microsoft.com/office/drawing/2014/main" id="{7ECA5DFD-01F8-49BC-9DE9-EE577F9B403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348451A-09A8-4D76-AA86-13CB9E640770}"/>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7" name="Gruppieren 26">
            <a:extLst>
              <a:ext uri="{FF2B5EF4-FFF2-40B4-BE49-F238E27FC236}">
                <a16:creationId xmlns:a16="http://schemas.microsoft.com/office/drawing/2014/main" id="{324DF2EB-9047-4DDA-A12A-4BAC4962F78F}"/>
              </a:ext>
            </a:extLst>
          </p:cNvPr>
          <p:cNvGrpSpPr/>
          <p:nvPr userDrawn="1"/>
        </p:nvGrpSpPr>
        <p:grpSpPr>
          <a:xfrm>
            <a:off x="-390525" y="6495763"/>
            <a:ext cx="333375" cy="136812"/>
            <a:chOff x="-133350" y="2711163"/>
            <a:chExt cx="333375" cy="136812"/>
          </a:xfrm>
        </p:grpSpPr>
        <p:cxnSp>
          <p:nvCxnSpPr>
            <p:cNvPr id="28" name="Gerader Verbinder 27">
              <a:extLst>
                <a:ext uri="{FF2B5EF4-FFF2-40B4-BE49-F238E27FC236}">
                  <a16:creationId xmlns:a16="http://schemas.microsoft.com/office/drawing/2014/main" id="{690A038D-AD14-4251-A0A9-22A5F6713B0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9E3D1027-C73A-4F88-AB8D-55680AB053E7}"/>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30" name="Gruppieren 29">
            <a:extLst>
              <a:ext uri="{FF2B5EF4-FFF2-40B4-BE49-F238E27FC236}">
                <a16:creationId xmlns:a16="http://schemas.microsoft.com/office/drawing/2014/main" id="{B6244944-3F97-4474-9D4A-3D31BFBC3DF9}"/>
              </a:ext>
            </a:extLst>
          </p:cNvPr>
          <p:cNvGrpSpPr/>
          <p:nvPr userDrawn="1"/>
        </p:nvGrpSpPr>
        <p:grpSpPr>
          <a:xfrm rot="16200000">
            <a:off x="281643" y="-299136"/>
            <a:ext cx="333375" cy="136808"/>
            <a:chOff x="-133350" y="2711167"/>
            <a:chExt cx="333375" cy="136808"/>
          </a:xfrm>
        </p:grpSpPr>
        <p:cxnSp>
          <p:nvCxnSpPr>
            <p:cNvPr id="31" name="Gerader Verbinder 30">
              <a:extLst>
                <a:ext uri="{FF2B5EF4-FFF2-40B4-BE49-F238E27FC236}">
                  <a16:creationId xmlns:a16="http://schemas.microsoft.com/office/drawing/2014/main" id="{97182CE3-E874-4552-B5B3-4076C990890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DFE6B92B-AC01-4482-A6E7-400EF0E7F9ED}"/>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33" name="Gruppieren 32">
            <a:extLst>
              <a:ext uri="{FF2B5EF4-FFF2-40B4-BE49-F238E27FC236}">
                <a16:creationId xmlns:a16="http://schemas.microsoft.com/office/drawing/2014/main" id="{5EC5B3E5-86C1-4027-A74F-789345DFA684}"/>
              </a:ext>
            </a:extLst>
          </p:cNvPr>
          <p:cNvGrpSpPr/>
          <p:nvPr userDrawn="1"/>
        </p:nvGrpSpPr>
        <p:grpSpPr>
          <a:xfrm rot="16200000">
            <a:off x="5752963" y="-299136"/>
            <a:ext cx="333375" cy="136804"/>
            <a:chOff x="-133350" y="2711171"/>
            <a:chExt cx="333375" cy="136804"/>
          </a:xfrm>
        </p:grpSpPr>
        <p:cxnSp>
          <p:nvCxnSpPr>
            <p:cNvPr id="34" name="Gerader Verbinder 33">
              <a:extLst>
                <a:ext uri="{FF2B5EF4-FFF2-40B4-BE49-F238E27FC236}">
                  <a16:creationId xmlns:a16="http://schemas.microsoft.com/office/drawing/2014/main" id="{7B62256D-25C9-4899-8A3A-7970EB4706F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29A2699B-FFE8-4320-BD7A-68D214D9A58B}"/>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14" name="Gruppieren 13">
            <a:extLst>
              <a:ext uri="{FF2B5EF4-FFF2-40B4-BE49-F238E27FC236}">
                <a16:creationId xmlns:a16="http://schemas.microsoft.com/office/drawing/2014/main" id="{11A9EBBA-C118-4592-8B41-99FA797C19C4}"/>
              </a:ext>
            </a:extLst>
          </p:cNvPr>
          <p:cNvGrpSpPr/>
          <p:nvPr userDrawn="1"/>
        </p:nvGrpSpPr>
        <p:grpSpPr>
          <a:xfrm>
            <a:off x="6203950" y="-397424"/>
            <a:ext cx="124906" cy="333375"/>
            <a:chOff x="6416680" y="-397424"/>
            <a:chExt cx="124906" cy="333375"/>
          </a:xfrm>
        </p:grpSpPr>
        <p:cxnSp>
          <p:nvCxnSpPr>
            <p:cNvPr id="37" name="Gerader Verbinder 36">
              <a:extLst>
                <a:ext uri="{FF2B5EF4-FFF2-40B4-BE49-F238E27FC236}">
                  <a16:creationId xmlns:a16="http://schemas.microsoft.com/office/drawing/2014/main" id="{45C123C4-4121-4372-95DF-DC232FC6A3E1}"/>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10C304B0-38F3-48B3-A23F-BE3EEAF774D6}"/>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40" name="Gerader Verbinder 39">
            <a:extLst>
              <a:ext uri="{FF2B5EF4-FFF2-40B4-BE49-F238E27FC236}">
                <a16:creationId xmlns:a16="http://schemas.microsoft.com/office/drawing/2014/main" id="{EA609601-D94C-4D05-A7EF-EBA9D6ACA000}"/>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uppieren 40">
            <a:extLst>
              <a:ext uri="{FF2B5EF4-FFF2-40B4-BE49-F238E27FC236}">
                <a16:creationId xmlns:a16="http://schemas.microsoft.com/office/drawing/2014/main" id="{E2CEB042-C849-4BE4-A0F0-03828777E713}"/>
              </a:ext>
            </a:extLst>
          </p:cNvPr>
          <p:cNvGrpSpPr/>
          <p:nvPr userDrawn="1"/>
        </p:nvGrpSpPr>
        <p:grpSpPr>
          <a:xfrm rot="16200000">
            <a:off x="11447325" y="-299139"/>
            <a:ext cx="333375" cy="136800"/>
            <a:chOff x="-133350" y="2711175"/>
            <a:chExt cx="333375" cy="136800"/>
          </a:xfrm>
        </p:grpSpPr>
        <p:cxnSp>
          <p:nvCxnSpPr>
            <p:cNvPr id="42" name="Gerader Verbinder 41">
              <a:extLst>
                <a:ext uri="{FF2B5EF4-FFF2-40B4-BE49-F238E27FC236}">
                  <a16:creationId xmlns:a16="http://schemas.microsoft.com/office/drawing/2014/main" id="{A58E387D-7C2C-4001-94B6-8372A7A1305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29EC0E69-66B7-4E97-B0AC-9CFA0DDEC604}"/>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sp>
        <p:nvSpPr>
          <p:cNvPr id="44" name="Freihandform: Form 43">
            <a:extLst>
              <a:ext uri="{FF2B5EF4-FFF2-40B4-BE49-F238E27FC236}">
                <a16:creationId xmlns:a16="http://schemas.microsoft.com/office/drawing/2014/main" id="{14D59EEC-E0BA-43F5-BBC0-E623BF3D0A64}"/>
              </a:ext>
            </a:extLst>
          </p:cNvPr>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316A"/>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5982480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Lst>
  <p:hf hdr="0"/>
  <p:txStyles>
    <p:titleStyle>
      <a:lvl1pPr algn="l" defTabSz="914400" rtl="0" eaLnBrk="1" latinLnBrk="0" hangingPunct="1">
        <a:lnSpc>
          <a:spcPct val="90000"/>
        </a:lnSpc>
        <a:spcBef>
          <a:spcPct val="0"/>
        </a:spcBef>
        <a:buNone/>
        <a:defRPr sz="2400" b="1" kern="1200">
          <a:solidFill>
            <a:schemeClr val="accent3"/>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87">
          <p15:clr>
            <a:srgbClr val="F26B43"/>
          </p15:clr>
        </p15:guide>
        <p15:guide id="6" orient="horz" pos="799">
          <p15:clr>
            <a:srgbClr val="F26B43"/>
          </p15:clr>
        </p15:guide>
        <p15:guide id="7" orient="horz" pos="1026">
          <p15:clr>
            <a:srgbClr val="F26B43"/>
          </p15:clr>
        </p15:guide>
        <p15:guide id="8" orient="horz" pos="3906">
          <p15:clr>
            <a:srgbClr val="F26B43"/>
          </p15:clr>
        </p15:guide>
        <p15:guide id="9" orient="horz" pos="4178">
          <p15:clr>
            <a:srgbClr val="F26B43"/>
          </p15:clr>
        </p15:guide>
        <p15:guide id="10" pos="3908">
          <p15:clr>
            <a:srgbClr val="F26B43"/>
          </p15:clr>
        </p15:guide>
        <p15:guide id="11" pos="37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28.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microsoft.com/office/2007/relationships/hdphoto" Target="../media/hdphoto9.wdp"/><Relationship Id="rId5" Type="http://schemas.openxmlformats.org/officeDocument/2006/relationships/image" Target="../media/image39.png"/><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11.wdp"/><Relationship Id="rId5" Type="http://schemas.openxmlformats.org/officeDocument/2006/relationships/image" Target="../media/image41.png"/><Relationship Id="rId4" Type="http://schemas.microsoft.com/office/2007/relationships/hdphoto" Target="../media/hdphoto4.wdp"/><Relationship Id="rId9"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microsoft.com/office/2007/relationships/hdphoto" Target="../media/hdphoto14.wdp"/><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1.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microsoft.com/office/2007/relationships/hdphoto" Target="../media/hdphoto16.wdp"/><Relationship Id="rId5" Type="http://schemas.openxmlformats.org/officeDocument/2006/relationships/image" Target="../media/image45.png"/><Relationship Id="rId4" Type="http://schemas.microsoft.com/office/2007/relationships/hdphoto" Target="../media/hdphoto15.wdp"/><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microsoft.com/office/2007/relationships/hdphoto" Target="../media/hdphoto18.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4.tif"/><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BB19DF95-D0DC-403C-8DA6-0ED3DF8165F1}"/>
              </a:ext>
            </a:extLst>
          </p:cNvPr>
          <p:cNvSpPr>
            <a:spLocks noGrp="1"/>
          </p:cNvSpPr>
          <p:nvPr>
            <p:ph type="body" sz="quarter" idx="11"/>
          </p:nvPr>
        </p:nvSpPr>
        <p:spPr/>
        <p:txBody>
          <a:bodyPr/>
          <a:lstStyle/>
          <a:p>
            <a:endParaRPr lang="de-DE"/>
          </a:p>
        </p:txBody>
      </p:sp>
      <p:pic>
        <p:nvPicPr>
          <p:cNvPr id="14" name="Bildplatzhalter 13" descr="Ein Bild, das Text, Geschirr enthält.&#10;&#10;Automatisch generierte Beschreibung">
            <a:extLst>
              <a:ext uri="{FF2B5EF4-FFF2-40B4-BE49-F238E27FC236}">
                <a16:creationId xmlns:a16="http://schemas.microsoft.com/office/drawing/2014/main" id="{02E97C76-A4DB-4E4D-BDE5-C46A0BB87C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875" b="11875"/>
          <a:stretch>
            <a:fillRect/>
          </a:stretch>
        </p:blipFill>
        <p:spPr/>
      </p:pic>
      <p:sp>
        <p:nvSpPr>
          <p:cNvPr id="4" name="Titel 3">
            <a:extLst>
              <a:ext uri="{FF2B5EF4-FFF2-40B4-BE49-F238E27FC236}">
                <a16:creationId xmlns:a16="http://schemas.microsoft.com/office/drawing/2014/main" id="{4F67DDAB-A029-4F51-840C-C39A868CCDB6}"/>
              </a:ext>
            </a:extLst>
          </p:cNvPr>
          <p:cNvSpPr>
            <a:spLocks noGrp="1"/>
          </p:cNvSpPr>
          <p:nvPr>
            <p:ph type="title"/>
          </p:nvPr>
        </p:nvSpPr>
        <p:spPr>
          <a:xfrm>
            <a:off x="516000" y="2806053"/>
            <a:ext cx="6316227" cy="1245893"/>
          </a:xfrm>
        </p:spPr>
        <p:txBody>
          <a:bodyPr wrap="square">
            <a:normAutofit/>
          </a:bodyPr>
          <a:lstStyle/>
          <a:p>
            <a:r>
              <a:rPr lang="en-US" sz="2400" kern="1400" dirty="0">
                <a:effectLst/>
                <a:latin typeface="Corbel" panose="020B0503020204020204" pitchFamily="34" charset="0"/>
                <a:ea typeface="Times New Roman" panose="02020603050405020304" pitchFamily="18" charset="0"/>
                <a:cs typeface="Linux Biolinum"/>
              </a:rPr>
              <a:t>Design and evaluation of a Deep Learning approach to quantify immune cell infiltrates in volumetric autofluorescence image data</a:t>
            </a:r>
            <a:endParaRPr lang="de-DE" sz="8000" dirty="0"/>
          </a:p>
        </p:txBody>
      </p:sp>
      <p:sp>
        <p:nvSpPr>
          <p:cNvPr id="2" name="TextBox 1">
            <a:extLst>
              <a:ext uri="{FF2B5EF4-FFF2-40B4-BE49-F238E27FC236}">
                <a16:creationId xmlns:a16="http://schemas.microsoft.com/office/drawing/2014/main" id="{B8F55BBF-AFE7-D630-2DBB-84FB7656628F}"/>
              </a:ext>
            </a:extLst>
          </p:cNvPr>
          <p:cNvSpPr txBox="1"/>
          <p:nvPr/>
        </p:nvSpPr>
        <p:spPr>
          <a:xfrm>
            <a:off x="516000" y="5229225"/>
            <a:ext cx="8630450" cy="665310"/>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tx2"/>
                </a:solidFill>
                <a:effectLst/>
                <a:uLnTx/>
                <a:uFillTx/>
                <a:latin typeface="Arial"/>
                <a:ea typeface="+mn-ea"/>
                <a:cs typeface="+mn-cs"/>
              </a:rPr>
              <a:t>Master Thesis</a:t>
            </a:r>
          </a:p>
          <a:p>
            <a:pPr>
              <a:lnSpc>
                <a:spcPct val="105000"/>
              </a:lnSpc>
            </a:pPr>
            <a:r>
              <a:rPr lang="en-DE" sz="1600" dirty="0">
                <a:solidFill>
                  <a:schemeClr val="tx2"/>
                </a:solidFill>
                <a:latin typeface="Arial"/>
              </a:rPr>
              <a:t>Superviser: </a:t>
            </a:r>
            <a:r>
              <a:rPr lang="en-GB" sz="1600" dirty="0" err="1">
                <a:solidFill>
                  <a:schemeClr val="tx2"/>
                </a:solidFill>
                <a:latin typeface="Arial"/>
              </a:rPr>
              <a:t>Dr.</a:t>
            </a:r>
            <a:r>
              <a:rPr lang="en-GB" sz="1600" dirty="0">
                <a:solidFill>
                  <a:schemeClr val="tx2"/>
                </a:solidFill>
                <a:latin typeface="Arial"/>
              </a:rPr>
              <a:t> Sebastian Schürmann</a:t>
            </a:r>
          </a:p>
        </p:txBody>
      </p:sp>
      <p:sp>
        <p:nvSpPr>
          <p:cNvPr id="3" name="TextBox 2">
            <a:extLst>
              <a:ext uri="{FF2B5EF4-FFF2-40B4-BE49-F238E27FC236}">
                <a16:creationId xmlns:a16="http://schemas.microsoft.com/office/drawing/2014/main" id="{216EA0FD-A483-C18D-3B5F-546A7FD38EBC}"/>
              </a:ext>
            </a:extLst>
          </p:cNvPr>
          <p:cNvSpPr txBox="1"/>
          <p:nvPr/>
        </p:nvSpPr>
        <p:spPr>
          <a:xfrm>
            <a:off x="516000" y="4051946"/>
            <a:ext cx="1763303" cy="674544"/>
          </a:xfrm>
          <a:prstGeom prst="rect">
            <a:avLst/>
          </a:prstGeom>
          <a:noFill/>
        </p:spPr>
        <p:txBody>
          <a:bodyPr wrap="none" lIns="0" tIns="0" rIns="0" bIns="0" rtlCol="0">
            <a:spAutoFit/>
          </a:bodyPr>
          <a:lstStyle/>
          <a:p>
            <a:pPr>
              <a:lnSpc>
                <a:spcPct val="110000"/>
              </a:lnSpc>
              <a:spcAft>
                <a:spcPts val="1200"/>
              </a:spcAft>
            </a:pPr>
            <a:r>
              <a:rPr lang="en-DE" sz="1600" dirty="0">
                <a:solidFill>
                  <a:schemeClr val="tx2"/>
                </a:solidFill>
                <a:latin typeface="Arial"/>
              </a:rPr>
              <a:t>Dobrovolskii Sergei</a:t>
            </a:r>
            <a:endParaRPr kumimoji="0" lang="en-DE" sz="1600" b="0" i="0" u="none" strike="noStrike" kern="1200" cap="none" spc="0" normalizeH="0" baseline="0" noProof="0" dirty="0">
              <a:ln>
                <a:noFill/>
              </a:ln>
              <a:solidFill>
                <a:schemeClr val="tx2"/>
              </a:solidFill>
              <a:effectLst/>
              <a:uLnTx/>
              <a:uFillTx/>
              <a:latin typeface="Arial"/>
              <a:ea typeface="+mn-ea"/>
              <a:cs typeface="+mn-cs"/>
            </a:endParaRPr>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5354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478E3-7C51-BD3A-07C0-71CFF89769AC}"/>
              </a:ext>
            </a:extLst>
          </p:cNvPr>
          <p:cNvSpPr>
            <a:spLocks noGrp="1"/>
          </p:cNvSpPr>
          <p:nvPr>
            <p:ph type="dt" sz="half" idx="10"/>
          </p:nvPr>
        </p:nvSpPr>
        <p:spPr/>
        <p:txBody>
          <a:bodyPr/>
          <a:lstStyle/>
          <a:p>
            <a:fld id="{51704950-99D6-4949-85BD-354775283163}" type="datetime4">
              <a:rPr lang="de-DE" smtClean="0"/>
              <a:t>20. September 2022</a:t>
            </a:fld>
            <a:endParaRPr lang="de-DE" dirty="0"/>
          </a:p>
        </p:txBody>
      </p:sp>
      <p:sp>
        <p:nvSpPr>
          <p:cNvPr id="3" name="Footer Placeholder 2">
            <a:extLst>
              <a:ext uri="{FF2B5EF4-FFF2-40B4-BE49-F238E27FC236}">
                <a16:creationId xmlns:a16="http://schemas.microsoft.com/office/drawing/2014/main" id="{A2CAC665-5D28-CB80-19CC-D43B5D30B10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B897904A-03AB-9E21-159A-2C90E2E94EC3}"/>
              </a:ext>
            </a:extLst>
          </p:cNvPr>
          <p:cNvSpPr>
            <a:spLocks noGrp="1"/>
          </p:cNvSpPr>
          <p:nvPr>
            <p:ph type="sldNum" sz="quarter" idx="12"/>
          </p:nvPr>
        </p:nvSpPr>
        <p:spPr/>
        <p:txBody>
          <a:bodyPr/>
          <a:lstStyle/>
          <a:p>
            <a:fld id="{D949F9DF-37BD-4CD6-BF49-65BA579E1D7A}" type="slidenum">
              <a:rPr lang="de-DE" smtClean="0"/>
              <a:pPr/>
              <a:t>10</a:t>
            </a:fld>
            <a:endParaRPr lang="de-DE"/>
          </a:p>
        </p:txBody>
      </p:sp>
      <p:sp>
        <p:nvSpPr>
          <p:cNvPr id="6" name="Title 5">
            <a:extLst>
              <a:ext uri="{FF2B5EF4-FFF2-40B4-BE49-F238E27FC236}">
                <a16:creationId xmlns:a16="http://schemas.microsoft.com/office/drawing/2014/main" id="{71D8CF72-1DB6-A0B4-155E-10F3A35E7E32}"/>
              </a:ext>
            </a:extLst>
          </p:cNvPr>
          <p:cNvSpPr>
            <a:spLocks noGrp="1"/>
          </p:cNvSpPr>
          <p:nvPr>
            <p:ph type="title"/>
          </p:nvPr>
        </p:nvSpPr>
        <p:spPr/>
        <p:txBody>
          <a:bodyPr/>
          <a:lstStyle/>
          <a:p>
            <a:r>
              <a:rPr lang="en-US" dirty="0"/>
              <a:t>Aims</a:t>
            </a:r>
            <a:endParaRPr lang="en-DE" dirty="0"/>
          </a:p>
        </p:txBody>
      </p:sp>
      <p:sp>
        <p:nvSpPr>
          <p:cNvPr id="7" name="Text Placeholder 6">
            <a:extLst>
              <a:ext uri="{FF2B5EF4-FFF2-40B4-BE49-F238E27FC236}">
                <a16:creationId xmlns:a16="http://schemas.microsoft.com/office/drawing/2014/main" id="{2126077C-7C07-61B5-3646-0A43AE0249A8}"/>
              </a:ext>
            </a:extLst>
          </p:cNvPr>
          <p:cNvSpPr>
            <a:spLocks noGrp="1"/>
          </p:cNvSpPr>
          <p:nvPr>
            <p:ph type="body" sz="quarter" idx="37"/>
          </p:nvPr>
        </p:nvSpPr>
        <p:spPr/>
        <p:txBody>
          <a:bodyPr/>
          <a:lstStyle/>
          <a:p>
            <a:r>
              <a:rPr lang="en-DE" dirty="0"/>
              <a:t>Aims of this project</a:t>
            </a:r>
          </a:p>
        </p:txBody>
      </p:sp>
      <p:sp>
        <p:nvSpPr>
          <p:cNvPr id="10" name="TextBox 9">
            <a:extLst>
              <a:ext uri="{FF2B5EF4-FFF2-40B4-BE49-F238E27FC236}">
                <a16:creationId xmlns:a16="http://schemas.microsoft.com/office/drawing/2014/main" id="{E4DA2514-5F8B-2071-D8C1-8DD0EA093B90}"/>
              </a:ext>
            </a:extLst>
          </p:cNvPr>
          <p:cNvSpPr txBox="1"/>
          <p:nvPr/>
        </p:nvSpPr>
        <p:spPr>
          <a:xfrm>
            <a:off x="4639744" y="1816598"/>
            <a:ext cx="3431965" cy="437171"/>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800" b="0" i="0" u="none" strike="noStrike" kern="1200" cap="none" spc="0" normalizeH="0" baseline="0" noProof="0" dirty="0">
                <a:ln>
                  <a:noFill/>
                </a:ln>
                <a:solidFill>
                  <a:prstClr val="black"/>
                </a:solidFill>
                <a:effectLst/>
                <a:uLnTx/>
                <a:uFillTx/>
                <a:latin typeface="Arial"/>
                <a:ea typeface="+mn-ea"/>
                <a:cs typeface="+mn-cs"/>
              </a:rPr>
              <a:t>Master Thesis project</a:t>
            </a:r>
          </a:p>
        </p:txBody>
      </p:sp>
      <p:cxnSp>
        <p:nvCxnSpPr>
          <p:cNvPr id="13" name="Straight Arrow Connector 12">
            <a:extLst>
              <a:ext uri="{FF2B5EF4-FFF2-40B4-BE49-F238E27FC236}">
                <a16:creationId xmlns:a16="http://schemas.microsoft.com/office/drawing/2014/main" id="{6A33ECC2-B4A4-9EA3-FA9A-FD8C24ABCFEB}"/>
              </a:ext>
            </a:extLst>
          </p:cNvPr>
          <p:cNvCxnSpPr>
            <a:cxnSpLocks/>
            <a:stCxn id="10" idx="2"/>
          </p:cNvCxnSpPr>
          <p:nvPr/>
        </p:nvCxnSpPr>
        <p:spPr>
          <a:xfrm flipH="1">
            <a:off x="4440477" y="2253769"/>
            <a:ext cx="1915250" cy="176545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EE83BA1E-86CC-DA94-241D-807741217A63}"/>
              </a:ext>
            </a:extLst>
          </p:cNvPr>
          <p:cNvGrpSpPr/>
          <p:nvPr/>
        </p:nvGrpSpPr>
        <p:grpSpPr>
          <a:xfrm>
            <a:off x="860704" y="3786782"/>
            <a:ext cx="3292793" cy="1906383"/>
            <a:chOff x="951389" y="2323895"/>
            <a:chExt cx="3292793" cy="1906383"/>
          </a:xfrm>
        </p:grpSpPr>
        <p:pic>
          <p:nvPicPr>
            <p:cNvPr id="11" name="Picture 10">
              <a:extLst>
                <a:ext uri="{FF2B5EF4-FFF2-40B4-BE49-F238E27FC236}">
                  <a16:creationId xmlns:a16="http://schemas.microsoft.com/office/drawing/2014/main" id="{C14C96DE-81BD-059A-306D-ACF1502024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26513"/>
            <a:stretch/>
          </p:blipFill>
          <p:spPr bwMode="auto">
            <a:xfrm>
              <a:off x="951389" y="2627721"/>
              <a:ext cx="3292793" cy="16025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9D4B88-5B91-888F-E82D-61B9E47CB393}"/>
                </a:ext>
              </a:extLst>
            </p:cNvPr>
            <p:cNvSpPr txBox="1"/>
            <p:nvPr/>
          </p:nvSpPr>
          <p:spPr>
            <a:xfrm>
              <a:off x="1611938" y="2323895"/>
              <a:ext cx="2200924"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1. Simulation framework</a:t>
              </a:r>
            </a:p>
          </p:txBody>
        </p:sp>
      </p:grpSp>
      <p:graphicFrame>
        <p:nvGraphicFramePr>
          <p:cNvPr id="21" name="Table 20">
            <a:extLst>
              <a:ext uri="{FF2B5EF4-FFF2-40B4-BE49-F238E27FC236}">
                <a16:creationId xmlns:a16="http://schemas.microsoft.com/office/drawing/2014/main" id="{15D6590D-05CA-65CB-9196-A6CE45CCFC30}"/>
              </a:ext>
            </a:extLst>
          </p:cNvPr>
          <p:cNvGraphicFramePr>
            <a:graphicFrameLocks noGrp="1"/>
          </p:cNvGraphicFramePr>
          <p:nvPr>
            <p:extLst>
              <p:ext uri="{D42A27DB-BD31-4B8C-83A1-F6EECF244321}">
                <p14:modId xmlns:p14="http://schemas.microsoft.com/office/powerpoint/2010/main" val="3809506055"/>
              </p:ext>
            </p:extLst>
          </p:nvPr>
        </p:nvGraphicFramePr>
        <p:xfrm>
          <a:off x="11011300" y="4019221"/>
          <a:ext cx="941598" cy="1745331"/>
        </p:xfrm>
        <a:graphic>
          <a:graphicData uri="http://schemas.openxmlformats.org/drawingml/2006/table">
            <a:tbl>
              <a:tblPr>
                <a:tableStyleId>{5C22544A-7EE6-4342-B048-85BDC9FD1C3A}</a:tableStyleId>
              </a:tblPr>
              <a:tblGrid>
                <a:gridCol w="185779">
                  <a:extLst>
                    <a:ext uri="{9D8B030D-6E8A-4147-A177-3AD203B41FA5}">
                      <a16:colId xmlns:a16="http://schemas.microsoft.com/office/drawing/2014/main" val="666303886"/>
                    </a:ext>
                  </a:extLst>
                </a:gridCol>
                <a:gridCol w="427664">
                  <a:extLst>
                    <a:ext uri="{9D8B030D-6E8A-4147-A177-3AD203B41FA5}">
                      <a16:colId xmlns:a16="http://schemas.microsoft.com/office/drawing/2014/main" val="135482692"/>
                    </a:ext>
                  </a:extLst>
                </a:gridCol>
                <a:gridCol w="116055">
                  <a:extLst>
                    <a:ext uri="{9D8B030D-6E8A-4147-A177-3AD203B41FA5}">
                      <a16:colId xmlns:a16="http://schemas.microsoft.com/office/drawing/2014/main" val="1094685215"/>
                    </a:ext>
                  </a:extLst>
                </a:gridCol>
                <a:gridCol w="104049">
                  <a:extLst>
                    <a:ext uri="{9D8B030D-6E8A-4147-A177-3AD203B41FA5}">
                      <a16:colId xmlns:a16="http://schemas.microsoft.com/office/drawing/2014/main" val="1783065863"/>
                    </a:ext>
                  </a:extLst>
                </a:gridCol>
                <a:gridCol w="108051">
                  <a:extLst>
                    <a:ext uri="{9D8B030D-6E8A-4147-A177-3AD203B41FA5}">
                      <a16:colId xmlns:a16="http://schemas.microsoft.com/office/drawing/2014/main" val="2479104506"/>
                    </a:ext>
                  </a:extLst>
                </a:gridCol>
              </a:tblGrid>
              <a:tr h="76455">
                <a:tc>
                  <a:txBody>
                    <a:bodyPr/>
                    <a:lstStyle/>
                    <a:p>
                      <a:pPr algn="r" fontAlgn="b"/>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b="0" i="0" u="none" strike="noStrike" dirty="0">
                          <a:solidFill>
                            <a:srgbClr val="000000"/>
                          </a:solidFill>
                          <a:effectLst/>
                          <a:latin typeface="Calibri" panose="020F0502020204030204" pitchFamily="34" charset="0"/>
                        </a:rPr>
                        <a:t>Class</a:t>
                      </a:r>
                    </a:p>
                  </a:txBody>
                  <a:tcPr marL="6911" marR="6911" marT="6911" marB="0" anchor="b"/>
                </a:tc>
                <a:tc>
                  <a:txBody>
                    <a:bodyPr/>
                    <a:lstStyle/>
                    <a:p>
                      <a:pPr algn="r" fontAlgn="b"/>
                      <a:r>
                        <a:rPr lang="en-DE" sz="500" b="0" i="0" u="none" strike="noStrike" dirty="0">
                          <a:solidFill>
                            <a:srgbClr val="000000"/>
                          </a:solidFill>
                          <a:effectLst/>
                          <a:latin typeface="Calibri" panose="020F0502020204030204" pitchFamily="34" charset="0"/>
                        </a:rPr>
                        <a:t>x</a:t>
                      </a:r>
                    </a:p>
                  </a:txBody>
                  <a:tcPr marL="6911" marR="6911" marT="6911" marB="0" anchor="b"/>
                </a:tc>
                <a:tc>
                  <a:txBody>
                    <a:bodyPr/>
                    <a:lstStyle/>
                    <a:p>
                      <a:pPr algn="r" fontAlgn="b"/>
                      <a:r>
                        <a:rPr lang="en-DE" sz="500" b="0" i="0" u="none" strike="noStrike" dirty="0">
                          <a:solidFill>
                            <a:srgbClr val="000000"/>
                          </a:solidFill>
                          <a:effectLst/>
                          <a:latin typeface="Calibri" panose="020F0502020204030204" pitchFamily="34" charset="0"/>
                        </a:rPr>
                        <a:t>y</a:t>
                      </a:r>
                    </a:p>
                  </a:txBody>
                  <a:tcPr marL="6911" marR="6911" marT="6911" marB="0" anchor="b"/>
                </a:tc>
                <a:tc>
                  <a:txBody>
                    <a:bodyPr/>
                    <a:lstStyle/>
                    <a:p>
                      <a:pPr algn="r" fontAlgn="b"/>
                      <a:r>
                        <a:rPr lang="en-DE" sz="500" b="0" i="0" u="none" strike="noStrike" dirty="0">
                          <a:solidFill>
                            <a:srgbClr val="000000"/>
                          </a:solidFill>
                          <a:effectLst/>
                          <a:latin typeface="Calibri" panose="020F0502020204030204" pitchFamily="34" charset="0"/>
                        </a:rPr>
                        <a:t>z</a:t>
                      </a:r>
                    </a:p>
                  </a:txBody>
                  <a:tcPr marL="6911" marR="6911" marT="6911" marB="0" anchor="b"/>
                </a:tc>
                <a:extLst>
                  <a:ext uri="{0D108BD9-81ED-4DB2-BD59-A6C34878D82A}">
                    <a16:rowId xmlns:a16="http://schemas.microsoft.com/office/drawing/2014/main" val="4122538099"/>
                  </a:ext>
                </a:extLst>
              </a:tr>
              <a:tr h="76455">
                <a:tc>
                  <a:txBody>
                    <a:bodyPr/>
                    <a:lstStyle/>
                    <a:p>
                      <a:pPr algn="r" fontAlgn="b"/>
                      <a:r>
                        <a:rPr lang="en-DE" sz="500" u="none" strike="noStrike" dirty="0">
                          <a:effectLst/>
                        </a:rPr>
                        <a:t>0</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dirty="0">
                          <a:effectLst/>
                        </a:rPr>
                        <a:t>19</a:t>
                      </a:r>
                      <a:endParaRPr lang="en-DE" sz="5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4141291"/>
                  </a:ext>
                </a:extLst>
              </a:tr>
              <a:tr h="76455">
                <a:tc>
                  <a:txBody>
                    <a:bodyPr/>
                    <a:lstStyle/>
                    <a:p>
                      <a:pPr algn="r" fontAlgn="b"/>
                      <a:r>
                        <a:rPr lang="en-DE" sz="500" u="none" strike="noStrike" dirty="0">
                          <a:effectLst/>
                        </a:rPr>
                        <a:t>1</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dirty="0">
                          <a:effectLst/>
                        </a:rPr>
                        <a:t>30</a:t>
                      </a:r>
                      <a:endParaRPr lang="en-DE" sz="5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708395978"/>
                  </a:ext>
                </a:extLst>
              </a:tr>
              <a:tr h="76455">
                <a:tc>
                  <a:txBody>
                    <a:bodyPr/>
                    <a:lstStyle/>
                    <a:p>
                      <a:pPr algn="r" fontAlgn="b"/>
                      <a:r>
                        <a:rPr lang="en-DE" sz="500" u="none" strike="noStrike">
                          <a:effectLst/>
                        </a:rPr>
                        <a:t>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83</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20</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14376660"/>
                  </a:ext>
                </a:extLst>
              </a:tr>
              <a:tr h="76455">
                <a:tc>
                  <a:txBody>
                    <a:bodyPr/>
                    <a:lstStyle/>
                    <a:p>
                      <a:pPr algn="r" fontAlgn="b"/>
                      <a:r>
                        <a:rPr lang="en-DE" sz="500" u="none" strike="noStrike" dirty="0">
                          <a:effectLst/>
                        </a:rPr>
                        <a:t>3</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17</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33668452"/>
                  </a:ext>
                </a:extLst>
              </a:tr>
              <a:tr h="76455">
                <a:tc>
                  <a:txBody>
                    <a:bodyPr/>
                    <a:lstStyle/>
                    <a:p>
                      <a:pPr algn="r" fontAlgn="b"/>
                      <a:r>
                        <a:rPr lang="en-DE" sz="500" u="none" strike="noStrike">
                          <a:effectLst/>
                        </a:rPr>
                        <a:t>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16</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75753314"/>
                  </a:ext>
                </a:extLst>
              </a:tr>
              <a:tr h="76455">
                <a:tc>
                  <a:txBody>
                    <a:bodyPr/>
                    <a:lstStyle/>
                    <a:p>
                      <a:pPr algn="r" fontAlgn="b"/>
                      <a:r>
                        <a:rPr lang="en-DE" sz="500" u="none" strike="noStrike" dirty="0">
                          <a:effectLst/>
                        </a:rPr>
                        <a:t>5</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12</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727552463"/>
                  </a:ext>
                </a:extLst>
              </a:tr>
              <a:tr h="76455">
                <a:tc>
                  <a:txBody>
                    <a:bodyPr/>
                    <a:lstStyle/>
                    <a:p>
                      <a:pPr algn="r" fontAlgn="b"/>
                      <a:r>
                        <a:rPr lang="en-DE" sz="500" u="none" strike="noStrike">
                          <a:effectLst/>
                        </a:rPr>
                        <a:t>6</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66983255"/>
                  </a:ext>
                </a:extLst>
              </a:tr>
              <a:tr h="76455">
                <a:tc>
                  <a:txBody>
                    <a:bodyPr/>
                    <a:lstStyle/>
                    <a:p>
                      <a:pPr algn="r" fontAlgn="b"/>
                      <a:r>
                        <a:rPr lang="en-DE" sz="500" u="none" strike="noStrike">
                          <a:effectLst/>
                        </a:rPr>
                        <a:t>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11</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719605449"/>
                  </a:ext>
                </a:extLst>
              </a:tr>
              <a:tr h="76455">
                <a:tc>
                  <a:txBody>
                    <a:bodyPr/>
                    <a:lstStyle/>
                    <a:p>
                      <a:pPr algn="r" fontAlgn="b"/>
                      <a:r>
                        <a:rPr lang="en-DE" sz="500" u="none" strike="noStrike">
                          <a:effectLst/>
                        </a:rPr>
                        <a:t>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47107284"/>
                  </a:ext>
                </a:extLst>
              </a:tr>
              <a:tr h="76455">
                <a:tc>
                  <a:txBody>
                    <a:bodyPr/>
                    <a:lstStyle/>
                    <a:p>
                      <a:pPr algn="r" fontAlgn="b"/>
                      <a:r>
                        <a:rPr lang="en-DE" sz="500" u="none" strike="noStrike">
                          <a:effectLst/>
                        </a:rPr>
                        <a:t>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86</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558843905"/>
                  </a:ext>
                </a:extLst>
              </a:tr>
              <a:tr h="76455">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1036935846"/>
                  </a:ext>
                </a:extLst>
              </a:tr>
              <a:tr h="76455">
                <a:tc>
                  <a:txBody>
                    <a:bodyPr/>
                    <a:lstStyle/>
                    <a:p>
                      <a:pPr algn="r" fontAlgn="b"/>
                      <a:r>
                        <a:rPr lang="en-DE" sz="500" u="none" strike="noStrike">
                          <a:effectLst/>
                        </a:rPr>
                        <a:t>11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27</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190436153"/>
                  </a:ext>
                </a:extLst>
              </a:tr>
              <a:tr h="76455">
                <a:tc>
                  <a:txBody>
                    <a:bodyPr/>
                    <a:lstStyle/>
                    <a:p>
                      <a:pPr algn="r" fontAlgn="b"/>
                      <a:r>
                        <a:rPr lang="en-DE" sz="500" u="none" strike="noStrike">
                          <a:effectLst/>
                        </a:rPr>
                        <a:t>12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26680323"/>
                  </a:ext>
                </a:extLst>
              </a:tr>
              <a:tr h="71197">
                <a:tc>
                  <a:txBody>
                    <a:bodyPr/>
                    <a:lstStyle/>
                    <a:p>
                      <a:pPr algn="r" fontAlgn="b"/>
                      <a:r>
                        <a:rPr lang="en-DE" sz="500" u="none" strike="noStrike">
                          <a:effectLst/>
                        </a:rPr>
                        <a:t>13</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23</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596726509"/>
                  </a:ext>
                </a:extLst>
              </a:tr>
              <a:tr h="71197">
                <a:tc>
                  <a:txBody>
                    <a:bodyPr/>
                    <a:lstStyle/>
                    <a:p>
                      <a:pPr algn="r" fontAlgn="b"/>
                      <a:r>
                        <a:rPr lang="en-DE" sz="500" u="none" strike="noStrike">
                          <a:effectLst/>
                        </a:rPr>
                        <a:t>14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74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126432412"/>
                  </a:ext>
                </a:extLst>
              </a:tr>
              <a:tr h="71197">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74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047134260"/>
                  </a:ext>
                </a:extLst>
              </a:tr>
              <a:tr h="71197">
                <a:tc>
                  <a:txBody>
                    <a:bodyPr/>
                    <a:lstStyle/>
                    <a:p>
                      <a:pPr algn="r" fontAlgn="b"/>
                      <a:r>
                        <a:rPr lang="en-DE" sz="500" u="none" strike="noStrike">
                          <a:effectLst/>
                        </a:rPr>
                        <a:t>16</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90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31</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480516683"/>
                  </a:ext>
                </a:extLst>
              </a:tr>
              <a:tr h="71197">
                <a:tc>
                  <a:txBody>
                    <a:bodyPr/>
                    <a:lstStyle/>
                    <a:p>
                      <a:pPr algn="r" fontAlgn="b"/>
                      <a:r>
                        <a:rPr lang="en-DE" sz="500" u="none" strike="noStrike">
                          <a:effectLst/>
                        </a:rPr>
                        <a:t>17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68185238"/>
                  </a:ext>
                </a:extLst>
              </a:tr>
              <a:tr h="71197">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92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12</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52726653"/>
                  </a:ext>
                </a:extLst>
              </a:tr>
              <a:tr h="71197">
                <a:tc>
                  <a:txBody>
                    <a:bodyPr/>
                    <a:lstStyle/>
                    <a:p>
                      <a:pPr algn="r" fontAlgn="b"/>
                      <a:r>
                        <a:rPr lang="en-DE" sz="500" u="none" strike="noStrike">
                          <a:effectLst/>
                        </a:rPr>
                        <a:t>19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dirty="0">
                          <a:effectLst/>
                        </a:rPr>
                        <a:t>16</a:t>
                      </a:r>
                      <a:endParaRPr lang="en-DE" sz="5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924979182"/>
                  </a:ext>
                </a:extLst>
              </a:tr>
            </a:tbl>
          </a:graphicData>
        </a:graphic>
      </p:graphicFrame>
      <p:grpSp>
        <p:nvGrpSpPr>
          <p:cNvPr id="41" name="Group 40">
            <a:extLst>
              <a:ext uri="{FF2B5EF4-FFF2-40B4-BE49-F238E27FC236}">
                <a16:creationId xmlns:a16="http://schemas.microsoft.com/office/drawing/2014/main" id="{ED9522B0-0B56-CCD2-5897-87A281A6C637}"/>
              </a:ext>
            </a:extLst>
          </p:cNvPr>
          <p:cNvGrpSpPr/>
          <p:nvPr/>
        </p:nvGrpSpPr>
        <p:grpSpPr>
          <a:xfrm>
            <a:off x="8064422" y="4278101"/>
            <a:ext cx="2946878" cy="1411859"/>
            <a:chOff x="7910849" y="4489158"/>
            <a:chExt cx="2946878" cy="1411859"/>
          </a:xfrm>
        </p:grpSpPr>
        <p:cxnSp>
          <p:nvCxnSpPr>
            <p:cNvPr id="23" name="Straight Arrow Connector 22">
              <a:extLst>
                <a:ext uri="{FF2B5EF4-FFF2-40B4-BE49-F238E27FC236}">
                  <a16:creationId xmlns:a16="http://schemas.microsoft.com/office/drawing/2014/main" id="{0325DFBD-1D95-999F-62E3-ED8FCA3FE58C}"/>
                </a:ext>
              </a:extLst>
            </p:cNvPr>
            <p:cNvCxnSpPr>
              <a:cxnSpLocks/>
              <a:endCxn id="19" idx="2"/>
            </p:cNvCxnSpPr>
            <p:nvPr/>
          </p:nvCxnSpPr>
          <p:spPr>
            <a:xfrm>
              <a:off x="8743167" y="5093449"/>
              <a:ext cx="698034" cy="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546B911-F61F-D374-4F0E-9D5D77BAA61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50000"/>
                      </a14:imgEffect>
                    </a14:imgLayer>
                  </a14:imgProps>
                </a:ext>
              </a:extLst>
            </a:blip>
            <a:srcRect r="50035" b="49369"/>
            <a:stretch/>
          </p:blipFill>
          <p:spPr>
            <a:xfrm>
              <a:off x="7910849" y="4489158"/>
              <a:ext cx="1492410" cy="1411859"/>
            </a:xfrm>
            <a:prstGeom prst="rect">
              <a:avLst/>
            </a:prstGeom>
            <a:scene3d>
              <a:camera prst="isometricOffAxis2Right"/>
              <a:lightRig rig="threePt" dir="t"/>
            </a:scene3d>
            <a:sp3d extrusionH="254000" contourW="12700" prstMaterial="matte">
              <a:contourClr>
                <a:schemeClr val="bg1"/>
              </a:contourClr>
            </a:sp3d>
          </p:spPr>
        </p:pic>
        <p:grpSp>
          <p:nvGrpSpPr>
            <p:cNvPr id="17" name="Group 16">
              <a:extLst>
                <a:ext uri="{FF2B5EF4-FFF2-40B4-BE49-F238E27FC236}">
                  <a16:creationId xmlns:a16="http://schemas.microsoft.com/office/drawing/2014/main" id="{7A2062D9-34C7-DD4A-5655-26B9449FB136}"/>
                </a:ext>
              </a:extLst>
            </p:cNvPr>
            <p:cNvGrpSpPr/>
            <p:nvPr/>
          </p:nvGrpSpPr>
          <p:grpSpPr>
            <a:xfrm>
              <a:off x="9441200" y="4597485"/>
              <a:ext cx="1043978" cy="991928"/>
              <a:chOff x="3986151" y="3887190"/>
              <a:chExt cx="926274" cy="787729"/>
            </a:xfrm>
          </p:grpSpPr>
          <p:sp>
            <p:nvSpPr>
              <p:cNvPr id="19" name="Trapezium 18">
                <a:extLst>
                  <a:ext uri="{FF2B5EF4-FFF2-40B4-BE49-F238E27FC236}">
                    <a16:creationId xmlns:a16="http://schemas.microsoft.com/office/drawing/2014/main" id="{6E11DF0C-F315-B885-9B2D-DE3F2EF6C295}"/>
                  </a:ext>
                </a:extLst>
              </p:cNvPr>
              <p:cNvSpPr/>
              <p:nvPr/>
            </p:nvSpPr>
            <p:spPr>
              <a:xfrm rot="5400000">
                <a:off x="3823855" y="4049486"/>
                <a:ext cx="787729" cy="463137"/>
              </a:xfrm>
              <a:prstGeom prst="trapezoid">
                <a:avLst>
                  <a:gd name="adj" fmla="val 51923"/>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Trapezium 19">
                <a:extLst>
                  <a:ext uri="{FF2B5EF4-FFF2-40B4-BE49-F238E27FC236}">
                    <a16:creationId xmlns:a16="http://schemas.microsoft.com/office/drawing/2014/main" id="{25CC1323-7944-AC19-AC0D-7CB3738E47AF}"/>
                  </a:ext>
                </a:extLst>
              </p:cNvPr>
              <p:cNvSpPr/>
              <p:nvPr/>
            </p:nvSpPr>
            <p:spPr>
              <a:xfrm rot="16200000">
                <a:off x="4286992" y="4049486"/>
                <a:ext cx="787729" cy="463137"/>
              </a:xfrm>
              <a:prstGeom prst="trapezoid">
                <a:avLst>
                  <a:gd name="adj" fmla="val 51923"/>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8" name="TextBox 17">
              <a:extLst>
                <a:ext uri="{FF2B5EF4-FFF2-40B4-BE49-F238E27FC236}">
                  <a16:creationId xmlns:a16="http://schemas.microsoft.com/office/drawing/2014/main" id="{90D14A6A-6DD3-96DD-BE00-E5052B79E6DD}"/>
                </a:ext>
              </a:extLst>
            </p:cNvPr>
            <p:cNvSpPr txBox="1"/>
            <p:nvPr/>
          </p:nvSpPr>
          <p:spPr>
            <a:xfrm>
              <a:off x="9756478" y="5017769"/>
              <a:ext cx="428469" cy="177319"/>
            </a:xfrm>
            <a:prstGeom prst="rect">
              <a:avLst/>
            </a:prstGeom>
            <a:noFill/>
          </p:spPr>
          <p:txBody>
            <a:bodyPr wrap="none" rtlCol="0">
              <a:spAutoFit/>
            </a:bodyPr>
            <a:lstStyle/>
            <a:p>
              <a:pPr algn="ctr"/>
              <a:r>
                <a:rPr lang="en-DE" sz="1000" dirty="0">
                  <a:ln w="0"/>
                  <a:solidFill>
                    <a:schemeClr val="bg2"/>
                  </a:solidFill>
                  <a:effectLst>
                    <a:outerShdw blurRad="50800" dist="38100" dir="2700000" algn="tl" rotWithShape="0">
                      <a:prstClr val="black">
                        <a:alpha val="40000"/>
                      </a:prstClr>
                    </a:outerShdw>
                  </a:effectLst>
                </a:rPr>
                <a:t>MBT-net</a:t>
              </a:r>
            </a:p>
          </p:txBody>
        </p:sp>
        <p:cxnSp>
          <p:nvCxnSpPr>
            <p:cNvPr id="25" name="Straight Arrow Connector 24">
              <a:extLst>
                <a:ext uri="{FF2B5EF4-FFF2-40B4-BE49-F238E27FC236}">
                  <a16:creationId xmlns:a16="http://schemas.microsoft.com/office/drawing/2014/main" id="{3246FBE3-0A54-8D16-4925-CACE2932F98E}"/>
                </a:ext>
              </a:extLst>
            </p:cNvPr>
            <p:cNvCxnSpPr>
              <a:cxnSpLocks/>
              <a:stCxn id="20" idx="2"/>
              <a:endCxn id="21" idx="1"/>
            </p:cNvCxnSpPr>
            <p:nvPr/>
          </p:nvCxnSpPr>
          <p:spPr>
            <a:xfrm>
              <a:off x="10485179" y="5093450"/>
              <a:ext cx="372548" cy="9493"/>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C8350F23-C41B-851B-1EAD-18606F7961F6}"/>
              </a:ext>
            </a:extLst>
          </p:cNvPr>
          <p:cNvCxnSpPr>
            <a:cxnSpLocks/>
            <a:stCxn id="10" idx="2"/>
          </p:cNvCxnSpPr>
          <p:nvPr/>
        </p:nvCxnSpPr>
        <p:spPr>
          <a:xfrm>
            <a:off x="6355727" y="2253769"/>
            <a:ext cx="1548196" cy="183683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6ECDBE3-356C-55D6-3325-F06FC8D9FFAA}"/>
              </a:ext>
            </a:extLst>
          </p:cNvPr>
          <p:cNvSpPr txBox="1"/>
          <p:nvPr/>
        </p:nvSpPr>
        <p:spPr>
          <a:xfrm>
            <a:off x="9021911" y="3650145"/>
            <a:ext cx="241893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2. Computer vision system</a:t>
            </a:r>
          </a:p>
        </p:txBody>
      </p:sp>
    </p:spTree>
    <p:extLst>
      <p:ext uri="{BB962C8B-B14F-4D97-AF65-F5344CB8AC3E}">
        <p14:creationId xmlns:p14="http://schemas.microsoft.com/office/powerpoint/2010/main" val="182479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A86D1E48-0003-E34A-BF9F-78259C2DD6FA}" type="datetime4">
              <a:rPr lang="de-DE" smtClean="0"/>
              <a:t>20.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11</a:t>
            </a:fld>
            <a:endParaRPr lang="de-DE"/>
          </a:p>
        </p:txBody>
      </p:sp>
      <p:sp>
        <p:nvSpPr>
          <p:cNvPr id="11" name="Textplatzhalter 10">
            <a:extLst>
              <a:ext uri="{FF2B5EF4-FFF2-40B4-BE49-F238E27FC236}">
                <a16:creationId xmlns:a16="http://schemas.microsoft.com/office/drawing/2014/main" id="{7A9C7265-236B-4C33-BA3C-2F18C6EC1161}"/>
              </a:ext>
            </a:extLst>
          </p:cNvPr>
          <p:cNvSpPr>
            <a:spLocks noGrp="1"/>
          </p:cNvSpPr>
          <p:nvPr>
            <p:ph type="body" sz="quarter" idx="13"/>
          </p:nvPr>
        </p:nvSpPr>
        <p:spPr>
          <a:xfrm>
            <a:off x="518318" y="1631156"/>
            <a:ext cx="4950771" cy="4569619"/>
          </a:xfrm>
        </p:spPr>
        <p:txBody>
          <a:bodyPr/>
          <a:lstStyle/>
          <a:p>
            <a:r>
              <a:rPr lang="de-DE" b="1" dirty="0" err="1"/>
              <a:t>Ways</a:t>
            </a:r>
            <a:r>
              <a:rPr lang="de-DE" b="1" dirty="0"/>
              <a:t> </a:t>
            </a:r>
            <a:r>
              <a:rPr lang="de-DE" b="1" dirty="0" err="1"/>
              <a:t>to</a:t>
            </a:r>
            <a:r>
              <a:rPr lang="de-DE" b="1" dirty="0"/>
              <a:t> </a:t>
            </a:r>
            <a:r>
              <a:rPr lang="de-DE" b="1" dirty="0" err="1"/>
              <a:t>label</a:t>
            </a:r>
            <a:r>
              <a:rPr lang="de-DE" b="1" dirty="0"/>
              <a:t> </a:t>
            </a:r>
            <a:r>
              <a:rPr lang="de-DE" b="1" dirty="0" err="1"/>
              <a:t>data</a:t>
            </a:r>
            <a:r>
              <a:rPr lang="de-DE" b="1" dirty="0"/>
              <a:t> </a:t>
            </a:r>
            <a:r>
              <a:rPr lang="de-DE" b="1" dirty="0" err="1"/>
              <a:t>for</a:t>
            </a:r>
            <a:r>
              <a:rPr lang="de-DE" b="1" dirty="0"/>
              <a:t> Deep Learning </a:t>
            </a:r>
            <a:r>
              <a:rPr lang="de-DE" b="1" dirty="0" err="1"/>
              <a:t>algorithm</a:t>
            </a:r>
            <a:r>
              <a:rPr lang="de-DE" b="1" dirty="0"/>
              <a:t>:</a:t>
            </a:r>
          </a:p>
          <a:p>
            <a:pPr marL="342900" indent="-342900">
              <a:buFont typeface="+mj-lt"/>
              <a:buAutoNum type="arabicPeriod"/>
            </a:pPr>
            <a:r>
              <a:rPr lang="de-DE" dirty="0"/>
              <a:t>Segmentation – </a:t>
            </a:r>
            <a:r>
              <a:rPr lang="de-DE" dirty="0" err="1"/>
              <a:t>whole</a:t>
            </a:r>
            <a:r>
              <a:rPr lang="de-DE" dirty="0"/>
              <a:t> </a:t>
            </a:r>
            <a:r>
              <a:rPr lang="de-DE" dirty="0" err="1"/>
              <a:t>cell</a:t>
            </a:r>
            <a:r>
              <a:rPr lang="de-DE" dirty="0"/>
              <a:t> </a:t>
            </a:r>
            <a:r>
              <a:rPr lang="de-DE" dirty="0" err="1"/>
              <a:t>volume</a:t>
            </a:r>
            <a:r>
              <a:rPr lang="de-DE" dirty="0"/>
              <a:t> </a:t>
            </a:r>
            <a:r>
              <a:rPr lang="de-DE" dirty="0" err="1"/>
              <a:t>is</a:t>
            </a:r>
            <a:r>
              <a:rPr lang="de-DE" dirty="0"/>
              <a:t> </a:t>
            </a:r>
            <a:r>
              <a:rPr lang="de-DE" dirty="0" err="1"/>
              <a:t>labeled</a:t>
            </a:r>
            <a:endParaRPr lang="de-DE" dirty="0"/>
          </a:p>
          <a:p>
            <a:pPr marL="342900" indent="-342900">
              <a:buFont typeface="+mj-lt"/>
              <a:buAutoNum type="arabicPeriod"/>
            </a:pPr>
            <a:r>
              <a:rPr lang="de-DE" dirty="0"/>
              <a:t>Boundary box – 2 </a:t>
            </a:r>
            <a:r>
              <a:rPr lang="de-DE" dirty="0" err="1"/>
              <a:t>vertices</a:t>
            </a:r>
            <a:r>
              <a:rPr lang="de-DE" dirty="0"/>
              <a:t> </a:t>
            </a:r>
            <a:r>
              <a:rPr lang="de-DE" dirty="0" err="1"/>
              <a:t>are</a:t>
            </a:r>
            <a:r>
              <a:rPr lang="de-DE" dirty="0"/>
              <a:t> </a:t>
            </a:r>
            <a:r>
              <a:rPr lang="de-DE" dirty="0" err="1"/>
              <a:t>labeled</a:t>
            </a:r>
            <a:r>
              <a:rPr lang="de-DE" dirty="0"/>
              <a:t> (6 </a:t>
            </a:r>
            <a:r>
              <a:rPr lang="de-DE" dirty="0" err="1"/>
              <a:t>coordinates</a:t>
            </a:r>
            <a:r>
              <a:rPr lang="de-DE" dirty="0"/>
              <a:t>)</a:t>
            </a:r>
          </a:p>
          <a:p>
            <a:pPr marL="342900" indent="-342900">
              <a:buFont typeface="+mj-lt"/>
              <a:buAutoNum type="arabicPeriod"/>
            </a:pPr>
            <a:r>
              <a:rPr lang="de-DE" dirty="0"/>
              <a:t>Point </a:t>
            </a:r>
            <a:r>
              <a:rPr lang="de-DE" dirty="0" err="1"/>
              <a:t>notation</a:t>
            </a:r>
            <a:r>
              <a:rPr lang="de-DE" dirty="0"/>
              <a:t> – 1 </a:t>
            </a:r>
            <a:r>
              <a:rPr lang="de-DE" dirty="0" err="1"/>
              <a:t>vertex</a:t>
            </a:r>
            <a:r>
              <a:rPr lang="de-DE" dirty="0"/>
              <a:t> </a:t>
            </a:r>
            <a:r>
              <a:rPr lang="de-DE" dirty="0" err="1"/>
              <a:t>is</a:t>
            </a:r>
            <a:r>
              <a:rPr lang="de-DE" dirty="0"/>
              <a:t> </a:t>
            </a:r>
            <a:r>
              <a:rPr lang="de-DE" dirty="0" err="1"/>
              <a:t>labeled</a:t>
            </a:r>
            <a:r>
              <a:rPr lang="de-DE" dirty="0"/>
              <a:t> (3 </a:t>
            </a:r>
            <a:r>
              <a:rPr lang="de-DE" dirty="0" err="1"/>
              <a:t>coordinates</a:t>
            </a:r>
            <a:r>
              <a:rPr lang="de-DE" dirty="0"/>
              <a:t>)</a:t>
            </a:r>
          </a:p>
          <a:p>
            <a:pPr marL="342900" indent="-342900">
              <a:buFont typeface="+mj-lt"/>
              <a:buAutoNum type="arabicPeriod"/>
            </a:pPr>
            <a:endParaRPr lang="de-DE" dirty="0"/>
          </a:p>
          <a:p>
            <a:endParaRPr lang="de-DE" dirty="0"/>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Common DL dataset size is bigger than 10 images, hence 10 * 500 cells = 5000 labeled cells.</a:t>
            </a:r>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de-DE" dirty="0"/>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Motivation </a:t>
            </a:r>
            <a:r>
              <a:rPr lang="de-DE" dirty="0" err="1"/>
              <a:t>behind</a:t>
            </a:r>
            <a:r>
              <a:rPr lang="de-DE" dirty="0"/>
              <a:t> </a:t>
            </a:r>
            <a:r>
              <a:rPr lang="de-DE" dirty="0" err="1"/>
              <a:t>labeling</a:t>
            </a:r>
            <a:r>
              <a:rPr lang="de-DE" dirty="0"/>
              <a:t> type</a:t>
            </a:r>
          </a:p>
        </p:txBody>
      </p:sp>
      <p:grpSp>
        <p:nvGrpSpPr>
          <p:cNvPr id="27" name="Group 26">
            <a:extLst>
              <a:ext uri="{FF2B5EF4-FFF2-40B4-BE49-F238E27FC236}">
                <a16:creationId xmlns:a16="http://schemas.microsoft.com/office/drawing/2014/main" id="{B46A136B-78A0-C45A-6AAE-E0FAB81D6CEB}"/>
              </a:ext>
            </a:extLst>
          </p:cNvPr>
          <p:cNvGrpSpPr/>
          <p:nvPr/>
        </p:nvGrpSpPr>
        <p:grpSpPr>
          <a:xfrm>
            <a:off x="5607111" y="1690377"/>
            <a:ext cx="2004907" cy="2004907"/>
            <a:chOff x="5739616" y="2598335"/>
            <a:chExt cx="2004907" cy="2004907"/>
          </a:xfrm>
        </p:grpSpPr>
        <p:pic>
          <p:nvPicPr>
            <p:cNvPr id="18" name="Picture 17" descr="A picture containing logo&#10;&#10;Description automatically generated">
              <a:extLst>
                <a:ext uri="{FF2B5EF4-FFF2-40B4-BE49-F238E27FC236}">
                  <a16:creationId xmlns:a16="http://schemas.microsoft.com/office/drawing/2014/main" id="{96CA2C0A-9085-C792-0E14-74D5EEDC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616" y="2598335"/>
              <a:ext cx="2004907" cy="2004907"/>
            </a:xfrm>
            <a:prstGeom prst="rect">
              <a:avLst/>
            </a:prstGeom>
          </p:spPr>
        </p:pic>
        <p:sp>
          <p:nvSpPr>
            <p:cNvPr id="24" name="TextBox 23">
              <a:extLst>
                <a:ext uri="{FF2B5EF4-FFF2-40B4-BE49-F238E27FC236}">
                  <a16:creationId xmlns:a16="http://schemas.microsoft.com/office/drawing/2014/main" id="{B8EB5CDD-8119-51B5-2745-D7D798191C03}"/>
                </a:ext>
              </a:extLst>
            </p:cNvPr>
            <p:cNvSpPr txBox="1"/>
            <p:nvPr/>
          </p:nvSpPr>
          <p:spPr>
            <a:xfrm>
              <a:off x="5816528" y="2601423"/>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1.</a:t>
              </a:r>
            </a:p>
          </p:txBody>
        </p:sp>
      </p:grpSp>
      <p:grpSp>
        <p:nvGrpSpPr>
          <p:cNvPr id="28" name="Group 27">
            <a:extLst>
              <a:ext uri="{FF2B5EF4-FFF2-40B4-BE49-F238E27FC236}">
                <a16:creationId xmlns:a16="http://schemas.microsoft.com/office/drawing/2014/main" id="{45D8AD44-9951-1C59-0955-D267C7968470}"/>
              </a:ext>
            </a:extLst>
          </p:cNvPr>
          <p:cNvGrpSpPr/>
          <p:nvPr/>
        </p:nvGrpSpPr>
        <p:grpSpPr>
          <a:xfrm>
            <a:off x="7675157" y="1690377"/>
            <a:ext cx="2004907" cy="2004907"/>
            <a:chOff x="7807662" y="2598335"/>
            <a:chExt cx="2004907" cy="2004907"/>
          </a:xfrm>
        </p:grpSpPr>
        <p:pic>
          <p:nvPicPr>
            <p:cNvPr id="20" name="Picture 19" descr="A picture containing text, black, tiled, colorful&#10;&#10;Description automatically generated">
              <a:extLst>
                <a:ext uri="{FF2B5EF4-FFF2-40B4-BE49-F238E27FC236}">
                  <a16:creationId xmlns:a16="http://schemas.microsoft.com/office/drawing/2014/main" id="{59188A3D-B8E1-6806-D46F-F14A9AF20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662" y="2598335"/>
              <a:ext cx="2004907" cy="2004907"/>
            </a:xfrm>
            <a:prstGeom prst="rect">
              <a:avLst/>
            </a:prstGeom>
          </p:spPr>
        </p:pic>
        <p:sp>
          <p:nvSpPr>
            <p:cNvPr id="25" name="TextBox 24">
              <a:extLst>
                <a:ext uri="{FF2B5EF4-FFF2-40B4-BE49-F238E27FC236}">
                  <a16:creationId xmlns:a16="http://schemas.microsoft.com/office/drawing/2014/main" id="{AC522CEA-81E5-66C9-849A-18889ECD2F74}"/>
                </a:ext>
              </a:extLst>
            </p:cNvPr>
            <p:cNvSpPr txBox="1"/>
            <p:nvPr/>
          </p:nvSpPr>
          <p:spPr>
            <a:xfrm>
              <a:off x="7882169" y="2598335"/>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2.</a:t>
              </a:r>
            </a:p>
          </p:txBody>
        </p:sp>
      </p:grpSp>
      <p:grpSp>
        <p:nvGrpSpPr>
          <p:cNvPr id="29" name="Group 28">
            <a:extLst>
              <a:ext uri="{FF2B5EF4-FFF2-40B4-BE49-F238E27FC236}">
                <a16:creationId xmlns:a16="http://schemas.microsoft.com/office/drawing/2014/main" id="{DF90F393-9E7D-972F-26B4-E7B4CAFE875F}"/>
              </a:ext>
            </a:extLst>
          </p:cNvPr>
          <p:cNvGrpSpPr/>
          <p:nvPr/>
        </p:nvGrpSpPr>
        <p:grpSpPr>
          <a:xfrm>
            <a:off x="9743203" y="1690377"/>
            <a:ext cx="2004907" cy="2004907"/>
            <a:chOff x="9875708" y="2598335"/>
            <a:chExt cx="2004907" cy="2004907"/>
          </a:xfrm>
        </p:grpSpPr>
        <p:pic>
          <p:nvPicPr>
            <p:cNvPr id="22" name="Picture 21" descr="A picture containing black, blurry, tiled&#10;&#10;Description automatically generated">
              <a:extLst>
                <a:ext uri="{FF2B5EF4-FFF2-40B4-BE49-F238E27FC236}">
                  <a16:creationId xmlns:a16="http://schemas.microsoft.com/office/drawing/2014/main" id="{0F84B561-F29B-1B6F-EBCB-C4A3CA059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5708" y="2598335"/>
              <a:ext cx="2004907" cy="2004907"/>
            </a:xfrm>
            <a:prstGeom prst="rect">
              <a:avLst/>
            </a:prstGeom>
          </p:spPr>
        </p:pic>
        <p:sp>
          <p:nvSpPr>
            <p:cNvPr id="26" name="TextBox 25">
              <a:extLst>
                <a:ext uri="{FF2B5EF4-FFF2-40B4-BE49-F238E27FC236}">
                  <a16:creationId xmlns:a16="http://schemas.microsoft.com/office/drawing/2014/main" id="{D87A9416-74EC-1775-2876-84B897663AA9}"/>
                </a:ext>
              </a:extLst>
            </p:cNvPr>
            <p:cNvSpPr txBox="1"/>
            <p:nvPr/>
          </p:nvSpPr>
          <p:spPr>
            <a:xfrm>
              <a:off x="9950215" y="2598335"/>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3.</a:t>
              </a:r>
            </a:p>
          </p:txBody>
        </p:sp>
      </p:gr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AAC98C88-3FD4-6BDD-D568-E7A013C6F5A9}"/>
                  </a:ext>
                </a:extLst>
              </p:cNvPr>
              <p:cNvGraphicFramePr>
                <a:graphicFrameLocks noGrp="1"/>
              </p:cNvGraphicFramePr>
              <p:nvPr>
                <p:extLst>
                  <p:ext uri="{D42A27DB-BD31-4B8C-83A1-F6EECF244321}">
                    <p14:modId xmlns:p14="http://schemas.microsoft.com/office/powerpoint/2010/main" val="3101354456"/>
                  </p:ext>
                </p:extLst>
              </p:nvPr>
            </p:nvGraphicFramePr>
            <p:xfrm>
              <a:off x="6020890" y="4569399"/>
              <a:ext cx="5246054" cy="1483360"/>
            </p:xfrm>
            <a:graphic>
              <a:graphicData uri="http://schemas.openxmlformats.org/drawingml/2006/table">
                <a:tbl>
                  <a:tblPr firstRow="1" bandRow="1">
                    <a:tableStyleId>{5C22544A-7EE6-4342-B048-85BDC9FD1C3A}</a:tableStyleId>
                  </a:tblPr>
                  <a:tblGrid>
                    <a:gridCol w="1371918">
                      <a:extLst>
                        <a:ext uri="{9D8B030D-6E8A-4147-A177-3AD203B41FA5}">
                          <a16:colId xmlns:a16="http://schemas.microsoft.com/office/drawing/2014/main" val="636996388"/>
                        </a:ext>
                      </a:extLst>
                    </a:gridCol>
                    <a:gridCol w="1749743">
                      <a:extLst>
                        <a:ext uri="{9D8B030D-6E8A-4147-A177-3AD203B41FA5}">
                          <a16:colId xmlns:a16="http://schemas.microsoft.com/office/drawing/2014/main" val="1303968788"/>
                        </a:ext>
                      </a:extLst>
                    </a:gridCol>
                    <a:gridCol w="2124393">
                      <a:extLst>
                        <a:ext uri="{9D8B030D-6E8A-4147-A177-3AD203B41FA5}">
                          <a16:colId xmlns:a16="http://schemas.microsoft.com/office/drawing/2014/main" val="4225899952"/>
                        </a:ext>
                      </a:extLst>
                    </a:gridCol>
                  </a:tblGrid>
                  <a:tr h="370840">
                    <a:tc>
                      <a:txBody>
                        <a:bodyPr/>
                        <a:lstStyle/>
                        <a:p>
                          <a:r>
                            <a:rPr lang="en-DE" sz="1400" dirty="0"/>
                            <a:t>Labeling type</a:t>
                          </a:r>
                        </a:p>
                      </a:txBody>
                      <a:tcPr/>
                    </a:tc>
                    <a:tc>
                      <a:txBody>
                        <a:bodyPr/>
                        <a:lstStyle/>
                        <a:p>
                          <a:r>
                            <a:rPr lang="en-DE" sz="1400" dirty="0"/>
                            <a:t>Number of entries</a:t>
                          </a:r>
                        </a:p>
                      </a:txBody>
                      <a:tcPr/>
                    </a:tc>
                    <a:tc>
                      <a:txBody>
                        <a:bodyPr/>
                        <a:lstStyle/>
                        <a:p>
                          <a:r>
                            <a:rPr lang="en-DE" sz="1400" dirty="0"/>
                            <a:t>Approximate time, sec</a:t>
                          </a:r>
                        </a:p>
                      </a:txBody>
                      <a:tcPr/>
                    </a:tc>
                    <a:extLst>
                      <a:ext uri="{0D108BD9-81ED-4DB2-BD59-A6C34878D82A}">
                        <a16:rowId xmlns:a16="http://schemas.microsoft.com/office/drawing/2014/main" val="3739523621"/>
                      </a:ext>
                    </a:extLst>
                  </a:tr>
                  <a:tr h="370840">
                    <a:tc>
                      <a:txBody>
                        <a:bodyPr/>
                        <a:lstStyle/>
                        <a:p>
                          <a:r>
                            <a:rPr lang="en-DE" sz="1400" dirty="0"/>
                            <a:t>Segmentation</a:t>
                          </a:r>
                        </a:p>
                      </a:txBody>
                      <a:tcPr/>
                    </a:tc>
                    <a:tc>
                      <a:txBody>
                        <a:bodyPr/>
                        <a:lstStyle/>
                        <a:p>
                          <a:pPr/>
                          <a14:m>
                            <m:oMathPara xmlns:m="http://schemas.openxmlformats.org/officeDocument/2006/math">
                              <m:oMathParaPr>
                                <m:jc m:val="centerGroup"/>
                              </m:oMathParaPr>
                              <m:oMath xmlns:m="http://schemas.openxmlformats.org/officeDocument/2006/math">
                                <m:r>
                                  <a:rPr lang="en-DE" sz="1400" i="1" dirty="0" smtClean="0">
                                    <a:latin typeface="Cambria Math" panose="02040503050406030204" pitchFamily="18" charset="0"/>
                                  </a:rPr>
                                  <m:t>1−∞</m:t>
                                </m:r>
                              </m:oMath>
                            </m:oMathPara>
                          </a14:m>
                          <a:endParaRPr lang="en-DE"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60−</m:t>
                                </m:r>
                                <m:r>
                                  <a:rPr lang="en-US" sz="1400" b="0" i="1" smtClean="0">
                                    <a:latin typeface="Cambria Math" panose="02040503050406030204" pitchFamily="18" charset="0"/>
                                    <a:ea typeface="Cambria Math" panose="02040503050406030204" pitchFamily="18" charset="0"/>
                                  </a:rPr>
                                  <m:t>∞</m:t>
                                </m:r>
                              </m:oMath>
                            </m:oMathPara>
                          </a14:m>
                          <a:endParaRPr lang="en-DE" sz="1400" dirty="0"/>
                        </a:p>
                      </a:txBody>
                      <a:tcPr/>
                    </a:tc>
                    <a:extLst>
                      <a:ext uri="{0D108BD9-81ED-4DB2-BD59-A6C34878D82A}">
                        <a16:rowId xmlns:a16="http://schemas.microsoft.com/office/drawing/2014/main" val="2724435998"/>
                      </a:ext>
                    </a:extLst>
                  </a:tr>
                  <a:tr h="370840">
                    <a:tc>
                      <a:txBody>
                        <a:bodyPr/>
                        <a:lstStyle/>
                        <a:p>
                          <a:r>
                            <a:rPr lang="en-DE" sz="1400" dirty="0"/>
                            <a:t>Boundary box</a:t>
                          </a: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DE"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60</m:t>
                                </m:r>
                              </m:oMath>
                            </m:oMathPara>
                          </a14:m>
                          <a:endParaRPr lang="en-DE" sz="1400" dirty="0"/>
                        </a:p>
                      </a:txBody>
                      <a:tcPr/>
                    </a:tc>
                    <a:extLst>
                      <a:ext uri="{0D108BD9-81ED-4DB2-BD59-A6C34878D82A}">
                        <a16:rowId xmlns:a16="http://schemas.microsoft.com/office/drawing/2014/main" val="2852710866"/>
                      </a:ext>
                    </a:extLst>
                  </a:tr>
                  <a:tr h="370840">
                    <a:tc>
                      <a:txBody>
                        <a:bodyPr/>
                        <a:lstStyle/>
                        <a:p>
                          <a:r>
                            <a:rPr lang="en-DE" sz="1400" dirty="0"/>
                            <a:t>Point notation</a:t>
                          </a: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DE"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10</m:t>
                                </m:r>
                              </m:oMath>
                            </m:oMathPara>
                          </a14:m>
                          <a:endParaRPr lang="en-DE" sz="1400" dirty="0"/>
                        </a:p>
                      </a:txBody>
                      <a:tcPr/>
                    </a:tc>
                    <a:extLst>
                      <a:ext uri="{0D108BD9-81ED-4DB2-BD59-A6C34878D82A}">
                        <a16:rowId xmlns:a16="http://schemas.microsoft.com/office/drawing/2014/main" val="1400749783"/>
                      </a:ext>
                    </a:extLst>
                  </a:tr>
                </a:tbl>
              </a:graphicData>
            </a:graphic>
          </p:graphicFrame>
        </mc:Choice>
        <mc:Fallback xmlns="">
          <p:graphicFrame>
            <p:nvGraphicFramePr>
              <p:cNvPr id="5" name="Table 5">
                <a:extLst>
                  <a:ext uri="{FF2B5EF4-FFF2-40B4-BE49-F238E27FC236}">
                    <a16:creationId xmlns:a16="http://schemas.microsoft.com/office/drawing/2014/main" id="{AAC98C88-3FD4-6BDD-D568-E7A013C6F5A9}"/>
                  </a:ext>
                </a:extLst>
              </p:cNvPr>
              <p:cNvGraphicFramePr>
                <a:graphicFrameLocks noGrp="1"/>
              </p:cNvGraphicFramePr>
              <p:nvPr>
                <p:extLst>
                  <p:ext uri="{D42A27DB-BD31-4B8C-83A1-F6EECF244321}">
                    <p14:modId xmlns:p14="http://schemas.microsoft.com/office/powerpoint/2010/main" val="3101354456"/>
                  </p:ext>
                </p:extLst>
              </p:nvPr>
            </p:nvGraphicFramePr>
            <p:xfrm>
              <a:off x="6020890" y="4569399"/>
              <a:ext cx="5246054" cy="1483360"/>
            </p:xfrm>
            <a:graphic>
              <a:graphicData uri="http://schemas.openxmlformats.org/drawingml/2006/table">
                <a:tbl>
                  <a:tblPr firstRow="1" bandRow="1">
                    <a:tableStyleId>{5C22544A-7EE6-4342-B048-85BDC9FD1C3A}</a:tableStyleId>
                  </a:tblPr>
                  <a:tblGrid>
                    <a:gridCol w="1371918">
                      <a:extLst>
                        <a:ext uri="{9D8B030D-6E8A-4147-A177-3AD203B41FA5}">
                          <a16:colId xmlns:a16="http://schemas.microsoft.com/office/drawing/2014/main" val="636996388"/>
                        </a:ext>
                      </a:extLst>
                    </a:gridCol>
                    <a:gridCol w="1749743">
                      <a:extLst>
                        <a:ext uri="{9D8B030D-6E8A-4147-A177-3AD203B41FA5}">
                          <a16:colId xmlns:a16="http://schemas.microsoft.com/office/drawing/2014/main" val="1303968788"/>
                        </a:ext>
                      </a:extLst>
                    </a:gridCol>
                    <a:gridCol w="2124393">
                      <a:extLst>
                        <a:ext uri="{9D8B030D-6E8A-4147-A177-3AD203B41FA5}">
                          <a16:colId xmlns:a16="http://schemas.microsoft.com/office/drawing/2014/main" val="4225899952"/>
                        </a:ext>
                      </a:extLst>
                    </a:gridCol>
                  </a:tblGrid>
                  <a:tr h="370840">
                    <a:tc>
                      <a:txBody>
                        <a:bodyPr/>
                        <a:lstStyle/>
                        <a:p>
                          <a:r>
                            <a:rPr lang="en-DE" sz="1400" dirty="0"/>
                            <a:t>Labeling type</a:t>
                          </a:r>
                        </a:p>
                      </a:txBody>
                      <a:tcPr/>
                    </a:tc>
                    <a:tc>
                      <a:txBody>
                        <a:bodyPr/>
                        <a:lstStyle/>
                        <a:p>
                          <a:r>
                            <a:rPr lang="en-DE" sz="1400" dirty="0"/>
                            <a:t>Number of entries</a:t>
                          </a:r>
                        </a:p>
                      </a:txBody>
                      <a:tcPr/>
                    </a:tc>
                    <a:tc>
                      <a:txBody>
                        <a:bodyPr/>
                        <a:lstStyle/>
                        <a:p>
                          <a:r>
                            <a:rPr lang="en-DE" sz="1400" dirty="0"/>
                            <a:t>Approximate time, sec</a:t>
                          </a:r>
                        </a:p>
                      </a:txBody>
                      <a:tcPr/>
                    </a:tc>
                    <a:extLst>
                      <a:ext uri="{0D108BD9-81ED-4DB2-BD59-A6C34878D82A}">
                        <a16:rowId xmlns:a16="http://schemas.microsoft.com/office/drawing/2014/main" val="3739523621"/>
                      </a:ext>
                    </a:extLst>
                  </a:tr>
                  <a:tr h="370840">
                    <a:tc>
                      <a:txBody>
                        <a:bodyPr/>
                        <a:lstStyle/>
                        <a:p>
                          <a:r>
                            <a:rPr lang="en-DE" sz="1400" dirty="0"/>
                            <a:t>Segmentation</a:t>
                          </a:r>
                        </a:p>
                      </a:txBody>
                      <a:tcPr/>
                    </a:tc>
                    <a:tc>
                      <a:txBody>
                        <a:bodyPr/>
                        <a:lstStyle/>
                        <a:p>
                          <a:endParaRPr lang="en-DE"/>
                        </a:p>
                      </a:txBody>
                      <a:tcPr>
                        <a:blipFill>
                          <a:blip r:embed="rId6"/>
                          <a:stretch>
                            <a:fillRect l="-78986" t="-103448" r="-123188" b="-206897"/>
                          </a:stretch>
                        </a:blipFill>
                      </a:tcPr>
                    </a:tc>
                    <a:tc>
                      <a:txBody>
                        <a:bodyPr/>
                        <a:lstStyle/>
                        <a:p>
                          <a:endParaRPr lang="en-DE"/>
                        </a:p>
                      </a:txBody>
                      <a:tcPr>
                        <a:blipFill>
                          <a:blip r:embed="rId6"/>
                          <a:stretch>
                            <a:fillRect l="-147024" t="-103448" r="-1190" b="-206897"/>
                          </a:stretch>
                        </a:blipFill>
                      </a:tcPr>
                    </a:tc>
                    <a:extLst>
                      <a:ext uri="{0D108BD9-81ED-4DB2-BD59-A6C34878D82A}">
                        <a16:rowId xmlns:a16="http://schemas.microsoft.com/office/drawing/2014/main" val="2724435998"/>
                      </a:ext>
                    </a:extLst>
                  </a:tr>
                  <a:tr h="370840">
                    <a:tc>
                      <a:txBody>
                        <a:bodyPr/>
                        <a:lstStyle/>
                        <a:p>
                          <a:r>
                            <a:rPr lang="en-DE" sz="1400" dirty="0"/>
                            <a:t>Boundary box</a:t>
                          </a:r>
                        </a:p>
                      </a:txBody>
                      <a:tcPr/>
                    </a:tc>
                    <a:tc>
                      <a:txBody>
                        <a:bodyPr/>
                        <a:lstStyle/>
                        <a:p>
                          <a:endParaRPr lang="en-DE"/>
                        </a:p>
                      </a:txBody>
                      <a:tcPr>
                        <a:blipFill>
                          <a:blip r:embed="rId6"/>
                          <a:stretch>
                            <a:fillRect l="-78986" t="-196667" r="-123188" b="-100000"/>
                          </a:stretch>
                        </a:blipFill>
                      </a:tcPr>
                    </a:tc>
                    <a:tc>
                      <a:txBody>
                        <a:bodyPr/>
                        <a:lstStyle/>
                        <a:p>
                          <a:endParaRPr lang="en-DE"/>
                        </a:p>
                      </a:txBody>
                      <a:tcPr>
                        <a:blipFill>
                          <a:blip r:embed="rId6"/>
                          <a:stretch>
                            <a:fillRect l="-147024" t="-196667" r="-1190" b="-100000"/>
                          </a:stretch>
                        </a:blipFill>
                      </a:tcPr>
                    </a:tc>
                    <a:extLst>
                      <a:ext uri="{0D108BD9-81ED-4DB2-BD59-A6C34878D82A}">
                        <a16:rowId xmlns:a16="http://schemas.microsoft.com/office/drawing/2014/main" val="2852710866"/>
                      </a:ext>
                    </a:extLst>
                  </a:tr>
                  <a:tr h="370840">
                    <a:tc>
                      <a:txBody>
                        <a:bodyPr/>
                        <a:lstStyle/>
                        <a:p>
                          <a:r>
                            <a:rPr lang="en-DE" sz="1400" dirty="0"/>
                            <a:t>Point notation</a:t>
                          </a:r>
                        </a:p>
                      </a:txBody>
                      <a:tcPr/>
                    </a:tc>
                    <a:tc>
                      <a:txBody>
                        <a:bodyPr/>
                        <a:lstStyle/>
                        <a:p>
                          <a:endParaRPr lang="en-DE"/>
                        </a:p>
                      </a:txBody>
                      <a:tcPr>
                        <a:blipFill>
                          <a:blip r:embed="rId6"/>
                          <a:stretch>
                            <a:fillRect l="-78986" t="-306897" r="-123188" b="-3448"/>
                          </a:stretch>
                        </a:blipFill>
                      </a:tcPr>
                    </a:tc>
                    <a:tc>
                      <a:txBody>
                        <a:bodyPr/>
                        <a:lstStyle/>
                        <a:p>
                          <a:endParaRPr lang="en-DE"/>
                        </a:p>
                      </a:txBody>
                      <a:tcPr>
                        <a:blipFill>
                          <a:blip r:embed="rId6"/>
                          <a:stretch>
                            <a:fillRect l="-147024" t="-306897" r="-1190" b="-3448"/>
                          </a:stretch>
                        </a:blipFill>
                      </a:tcPr>
                    </a:tc>
                    <a:extLst>
                      <a:ext uri="{0D108BD9-81ED-4DB2-BD59-A6C34878D82A}">
                        <a16:rowId xmlns:a16="http://schemas.microsoft.com/office/drawing/2014/main" val="1400749783"/>
                      </a:ext>
                    </a:extLst>
                  </a:tr>
                </a:tbl>
              </a:graphicData>
            </a:graphic>
          </p:graphicFrame>
        </mc:Fallback>
      </mc:AlternateContent>
      <p:sp>
        <p:nvSpPr>
          <p:cNvPr id="6" name="TextBox 5">
            <a:extLst>
              <a:ext uri="{FF2B5EF4-FFF2-40B4-BE49-F238E27FC236}">
                <a16:creationId xmlns:a16="http://schemas.microsoft.com/office/drawing/2014/main" id="{7A1CA100-3E27-CE77-8CC1-FC45257E2545}"/>
              </a:ext>
            </a:extLst>
          </p:cNvPr>
          <p:cNvSpPr txBox="1"/>
          <p:nvPr/>
        </p:nvSpPr>
        <p:spPr>
          <a:xfrm>
            <a:off x="6020890" y="4277191"/>
            <a:ext cx="505875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Table 1: comparison table between labeling approaches</a:t>
            </a:r>
          </a:p>
        </p:txBody>
      </p:sp>
    </p:spTree>
    <p:extLst>
      <p:ext uri="{BB962C8B-B14F-4D97-AF65-F5344CB8AC3E}">
        <p14:creationId xmlns:p14="http://schemas.microsoft.com/office/powerpoint/2010/main" val="108380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5AF6D8A3-00D7-1E45-9D83-63937523D505}" type="datetime4">
              <a:rPr lang="de-DE" smtClean="0"/>
              <a:t>20.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12</a:t>
            </a:fld>
            <a:endParaRPr lang="de-DE"/>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de-DE" dirty="0"/>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Neural Network Training</a:t>
            </a:r>
          </a:p>
        </p:txBody>
      </p:sp>
      <p:grpSp>
        <p:nvGrpSpPr>
          <p:cNvPr id="5" name="Group 4">
            <a:extLst>
              <a:ext uri="{FF2B5EF4-FFF2-40B4-BE49-F238E27FC236}">
                <a16:creationId xmlns:a16="http://schemas.microsoft.com/office/drawing/2014/main" id="{A0699ED3-8F37-46A3-ADD5-5864B843F410}"/>
              </a:ext>
            </a:extLst>
          </p:cNvPr>
          <p:cNvGrpSpPr/>
          <p:nvPr/>
        </p:nvGrpSpPr>
        <p:grpSpPr>
          <a:xfrm>
            <a:off x="2685399" y="1290776"/>
            <a:ext cx="5762412" cy="5150140"/>
            <a:chOff x="2387688" y="1303811"/>
            <a:chExt cx="5762412" cy="5150140"/>
          </a:xfrm>
        </p:grpSpPr>
        <p:pic>
          <p:nvPicPr>
            <p:cNvPr id="68" name="Picture 67">
              <a:extLst>
                <a:ext uri="{FF2B5EF4-FFF2-40B4-BE49-F238E27FC236}">
                  <a16:creationId xmlns:a16="http://schemas.microsoft.com/office/drawing/2014/main" id="{6C91AB01-27D9-BD9C-E374-EDF89C1D30E3}"/>
                </a:ext>
              </a:extLst>
            </p:cNvPr>
            <p:cNvPicPr>
              <a:picLocks noChangeAspect="1"/>
            </p:cNvPicPr>
            <p:nvPr/>
          </p:nvPicPr>
          <p:blipFill>
            <a:blip r:embed="rId3"/>
            <a:stretch>
              <a:fillRect/>
            </a:stretch>
          </p:blipFill>
          <p:spPr>
            <a:xfrm>
              <a:off x="2387688" y="1505106"/>
              <a:ext cx="5762412" cy="4948845"/>
            </a:xfrm>
            <a:prstGeom prst="rect">
              <a:avLst/>
            </a:prstGeom>
          </p:spPr>
        </p:pic>
        <p:sp>
          <p:nvSpPr>
            <p:cNvPr id="66" name="TextBox 65">
              <a:extLst>
                <a:ext uri="{FF2B5EF4-FFF2-40B4-BE49-F238E27FC236}">
                  <a16:creationId xmlns:a16="http://schemas.microsoft.com/office/drawing/2014/main" id="{7D4AF5FB-D5DC-6DA2-9F87-29F297E2A9C3}"/>
                </a:ext>
              </a:extLst>
            </p:cNvPr>
            <p:cNvSpPr txBox="1"/>
            <p:nvPr/>
          </p:nvSpPr>
          <p:spPr>
            <a:xfrm>
              <a:off x="6272642" y="1327339"/>
              <a:ext cx="1083630"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Future work</a:t>
              </a:r>
            </a:p>
          </p:txBody>
        </p:sp>
        <p:sp>
          <p:nvSpPr>
            <p:cNvPr id="67" name="TextBox 66">
              <a:extLst>
                <a:ext uri="{FF2B5EF4-FFF2-40B4-BE49-F238E27FC236}">
                  <a16:creationId xmlns:a16="http://schemas.microsoft.com/office/drawing/2014/main" id="{69950317-3F8E-E664-DE14-F17DA89004B7}"/>
                </a:ext>
              </a:extLst>
            </p:cNvPr>
            <p:cNvSpPr txBox="1"/>
            <p:nvPr/>
          </p:nvSpPr>
          <p:spPr>
            <a:xfrm>
              <a:off x="3841445" y="1303811"/>
              <a:ext cx="186108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Current project state</a:t>
              </a:r>
            </a:p>
          </p:txBody>
        </p:sp>
      </p:grpSp>
      <p:sp>
        <p:nvSpPr>
          <p:cNvPr id="6" name="TextBox 5">
            <a:extLst>
              <a:ext uri="{FF2B5EF4-FFF2-40B4-BE49-F238E27FC236}">
                <a16:creationId xmlns:a16="http://schemas.microsoft.com/office/drawing/2014/main" id="{E1581E59-AC81-EEF3-A130-4F799A005D9F}"/>
              </a:ext>
            </a:extLst>
          </p:cNvPr>
          <p:cNvSpPr txBox="1"/>
          <p:nvPr/>
        </p:nvSpPr>
        <p:spPr>
          <a:xfrm>
            <a:off x="518317" y="1539126"/>
            <a:ext cx="2341841" cy="1917128"/>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1" i="0" u="none" strike="noStrike" kern="1200" cap="none" spc="0" normalizeH="0" baseline="0" noProof="0" dirty="0">
                <a:ln>
                  <a:noFill/>
                </a:ln>
                <a:solidFill>
                  <a:prstClr val="black"/>
                </a:solidFill>
                <a:effectLst/>
                <a:uLnTx/>
                <a:uFillTx/>
                <a:latin typeface="Arial"/>
                <a:ea typeface="+mn-ea"/>
                <a:cs typeface="+mn-cs"/>
              </a:rPr>
              <a:t>Current project state</a:t>
            </a:r>
            <a:endParaRPr kumimoji="0" lang="en-DE" sz="1200" i="0" u="none" strike="noStrike" kern="1200" cap="none" spc="0" normalizeH="0" baseline="0" noProof="0" dirty="0">
              <a:ln>
                <a:noFill/>
              </a:ln>
              <a:solidFill>
                <a:prstClr val="black"/>
              </a:solidFill>
              <a:effectLst/>
              <a:uLnTx/>
              <a:uFillTx/>
              <a:latin typeface="Arial"/>
              <a:ea typeface="+mn-ea"/>
              <a:cs typeface="+mn-cs"/>
            </a:endParaRP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200" dirty="0">
                <a:solidFill>
                  <a:prstClr val="black"/>
                </a:solidFill>
                <a:latin typeface="Arial"/>
              </a:rPr>
              <a:t>Cell simulator is developed and used to generate training data for MBT-net to evaluate its performance</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200" i="0" u="none" strike="noStrike" kern="1200" cap="none" spc="0" normalizeH="0" baseline="0" noProof="0" dirty="0">
                <a:ln>
                  <a:noFill/>
                </a:ln>
                <a:solidFill>
                  <a:prstClr val="black"/>
                </a:solidFill>
                <a:effectLst/>
                <a:uLnTx/>
                <a:uFillTx/>
                <a:latin typeface="Arial"/>
                <a:ea typeface="+mn-ea"/>
                <a:cs typeface="+mn-cs"/>
              </a:rPr>
              <a:t>MBT-net is designed</a:t>
            </a:r>
            <a:r>
              <a:rPr lang="en-DE" sz="1200" dirty="0">
                <a:solidFill>
                  <a:prstClr val="black"/>
                </a:solidFill>
                <a:latin typeface="Arial"/>
              </a:rPr>
              <a:t>, and trained on artificial data as proof of concept</a:t>
            </a:r>
            <a:endParaRPr kumimoji="0" lang="en-DE" sz="1200" i="0" u="none" strike="noStrike" kern="1200" cap="none" spc="0" normalizeH="0" baseline="0" noProof="0" dirty="0">
              <a:ln>
                <a:noFill/>
              </a:ln>
              <a:solidFill>
                <a:prstClr val="black"/>
              </a:solidFill>
              <a:effectLst/>
              <a:uLnTx/>
              <a:uFillTx/>
              <a:latin typeface="Arial"/>
              <a:ea typeface="+mn-ea"/>
              <a:cs typeface="+mn-cs"/>
            </a:endParaRPr>
          </a:p>
        </p:txBody>
      </p:sp>
      <p:sp>
        <p:nvSpPr>
          <p:cNvPr id="7" name="TextBox 6">
            <a:extLst>
              <a:ext uri="{FF2B5EF4-FFF2-40B4-BE49-F238E27FC236}">
                <a16:creationId xmlns:a16="http://schemas.microsoft.com/office/drawing/2014/main" id="{EFAB90DA-F7D5-2DCF-372F-2DB86DEF84F9}"/>
              </a:ext>
            </a:extLst>
          </p:cNvPr>
          <p:cNvSpPr txBox="1"/>
          <p:nvPr/>
        </p:nvSpPr>
        <p:spPr>
          <a:xfrm>
            <a:off x="9059806" y="1539126"/>
            <a:ext cx="2341841" cy="2224904"/>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1" i="0" u="none" strike="noStrike" kern="1200" cap="none" spc="0" normalizeH="0" baseline="0" noProof="0" dirty="0">
                <a:ln>
                  <a:noFill/>
                </a:ln>
                <a:solidFill>
                  <a:prstClr val="black"/>
                </a:solidFill>
                <a:effectLst/>
                <a:uLnTx/>
                <a:uFillTx/>
                <a:latin typeface="Arial"/>
                <a:ea typeface="+mn-ea"/>
                <a:cs typeface="+mn-cs"/>
              </a:rPr>
              <a:t>Future work</a:t>
            </a:r>
            <a:endParaRPr kumimoji="0" lang="en-DE" sz="1200" i="0" u="none" strike="noStrike" kern="1200" cap="none" spc="0" normalizeH="0" baseline="0" noProof="0" dirty="0">
              <a:ln>
                <a:noFill/>
              </a:ln>
              <a:solidFill>
                <a:prstClr val="black"/>
              </a:solidFill>
              <a:effectLst/>
              <a:uLnTx/>
              <a:uFillTx/>
              <a:latin typeface="Arial"/>
              <a:ea typeface="+mn-ea"/>
              <a:cs typeface="+mn-cs"/>
            </a:endParaRP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200" dirty="0">
                <a:solidFill>
                  <a:prstClr val="black"/>
                </a:solidFill>
                <a:latin typeface="Arial"/>
              </a:rPr>
              <a:t>Acquisition of image stacks with researched parameters</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200" i="0" u="none" strike="noStrike" kern="1200" cap="none" spc="0" normalizeH="0" baseline="0" noProof="0" dirty="0">
                <a:ln>
                  <a:noFill/>
                </a:ln>
                <a:solidFill>
                  <a:prstClr val="black"/>
                </a:solidFill>
                <a:effectLst/>
                <a:uLnTx/>
                <a:uFillTx/>
                <a:latin typeface="Arial"/>
                <a:ea typeface="+mn-ea"/>
                <a:cs typeface="+mn-cs"/>
              </a:rPr>
              <a:t>Real stacks manual annotation</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200" dirty="0">
                <a:solidFill>
                  <a:prstClr val="black"/>
                </a:solidFill>
                <a:latin typeface="Arial"/>
              </a:rPr>
              <a:t>Training MBT-net on real stacks</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200" i="0" u="none" strike="noStrike" kern="1200" cap="none" spc="0" normalizeH="0" baseline="0" noProof="0" dirty="0">
                <a:ln>
                  <a:noFill/>
                </a:ln>
                <a:solidFill>
                  <a:prstClr val="black"/>
                </a:solidFill>
                <a:effectLst/>
                <a:uLnTx/>
                <a:uFillTx/>
                <a:latin typeface="Arial"/>
                <a:ea typeface="+mn-ea"/>
                <a:cs typeface="+mn-cs"/>
              </a:rPr>
              <a:t>Using MBT-net for cell quantification and classification</a:t>
            </a:r>
          </a:p>
        </p:txBody>
      </p:sp>
      <p:sp>
        <p:nvSpPr>
          <p:cNvPr id="8" name="Rectangle 7">
            <a:extLst>
              <a:ext uri="{FF2B5EF4-FFF2-40B4-BE49-F238E27FC236}">
                <a16:creationId xmlns:a16="http://schemas.microsoft.com/office/drawing/2014/main" id="{48D15D17-0B1A-8F36-6D87-11C7600B6786}"/>
              </a:ext>
            </a:extLst>
          </p:cNvPr>
          <p:cNvSpPr/>
          <p:nvPr/>
        </p:nvSpPr>
        <p:spPr>
          <a:xfrm>
            <a:off x="6096000" y="1290776"/>
            <a:ext cx="2351811" cy="515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91000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b="0" dirty="0" err="1"/>
              <a:t>Results</a:t>
            </a:r>
            <a:r>
              <a:rPr lang="de-DE" b="0" dirty="0"/>
              <a:t>:</a:t>
            </a:r>
            <a:br>
              <a:rPr lang="de-DE" dirty="0"/>
            </a:br>
            <a:r>
              <a:rPr lang="de-DE" dirty="0" err="1"/>
              <a:t>Cell</a:t>
            </a:r>
            <a:r>
              <a:rPr lang="de-DE" dirty="0"/>
              <a:t> Simulator</a:t>
            </a:r>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6866F1D9-2BF7-2643-BBBA-53BFB1D2F00D}" type="datetime4">
              <a:rPr lang="de-DE" smtClean="0"/>
              <a:t>20.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13</a:t>
            </a:fld>
            <a:endParaRPr lang="de-DE"/>
          </a:p>
        </p:txBody>
      </p:sp>
    </p:spTree>
    <p:extLst>
      <p:ext uri="{BB962C8B-B14F-4D97-AF65-F5344CB8AC3E}">
        <p14:creationId xmlns:p14="http://schemas.microsoft.com/office/powerpoint/2010/main" val="209455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0D0A39E5-B94D-6B46-B949-900C7A229912}" type="datetime4">
              <a:rPr lang="de-DE" smtClean="0"/>
              <a:t>20.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14</a:t>
            </a:fld>
            <a:endParaRPr lang="de-DE"/>
          </a:p>
        </p:txBody>
      </p:sp>
      <p:sp>
        <p:nvSpPr>
          <p:cNvPr id="11" name="Textplatzhalter 10">
            <a:extLst>
              <a:ext uri="{FF2B5EF4-FFF2-40B4-BE49-F238E27FC236}">
                <a16:creationId xmlns:a16="http://schemas.microsoft.com/office/drawing/2014/main" id="{7A9C7265-236B-4C33-BA3C-2F18C6EC1161}"/>
              </a:ext>
            </a:extLst>
          </p:cNvPr>
          <p:cNvSpPr>
            <a:spLocks noGrp="1"/>
          </p:cNvSpPr>
          <p:nvPr>
            <p:ph type="body" sz="quarter" idx="13"/>
          </p:nvPr>
        </p:nvSpPr>
        <p:spPr/>
        <p:txBody>
          <a:bodyPr anchor="t"/>
          <a:lstStyle/>
          <a:p>
            <a:r>
              <a:rPr lang="de-DE" b="1" dirty="0" err="1"/>
              <a:t>Cell</a:t>
            </a:r>
            <a:r>
              <a:rPr lang="de-DE" b="1" dirty="0"/>
              <a:t> Simulator</a:t>
            </a:r>
          </a:p>
          <a:p>
            <a:r>
              <a:rPr lang="de-DE" dirty="0"/>
              <a:t>A </a:t>
            </a:r>
            <a:r>
              <a:rPr lang="de-DE" dirty="0" err="1"/>
              <a:t>software</a:t>
            </a:r>
            <a:r>
              <a:rPr lang="de-DE" dirty="0"/>
              <a:t> </a:t>
            </a:r>
            <a:r>
              <a:rPr lang="de-DE" dirty="0" err="1"/>
              <a:t>framework</a:t>
            </a:r>
            <a:r>
              <a:rPr lang="de-DE" dirty="0"/>
              <a:t> </a:t>
            </a:r>
            <a:r>
              <a:rPr lang="de-DE" dirty="0" err="1"/>
              <a:t>for</a:t>
            </a:r>
            <a:r>
              <a:rPr lang="de-DE" dirty="0"/>
              <a:t> </a:t>
            </a:r>
            <a:r>
              <a:rPr lang="de-DE" dirty="0" err="1"/>
              <a:t>simulation</a:t>
            </a:r>
            <a:r>
              <a:rPr lang="de-DE" dirty="0"/>
              <a:t> </a:t>
            </a:r>
            <a:r>
              <a:rPr lang="de-DE" dirty="0" err="1"/>
              <a:t>of</a:t>
            </a:r>
            <a:r>
              <a:rPr lang="de-DE" dirty="0"/>
              <a:t> MPM </a:t>
            </a:r>
            <a:r>
              <a:rPr lang="de-DE" dirty="0" err="1"/>
              <a:t>stacks</a:t>
            </a:r>
            <a:r>
              <a:rPr lang="de-DE" dirty="0"/>
              <a:t> in FAD </a:t>
            </a:r>
            <a:r>
              <a:rPr lang="de-DE" dirty="0" err="1"/>
              <a:t>channel</a:t>
            </a:r>
            <a:r>
              <a:rPr lang="de-DE" dirty="0"/>
              <a:t> </a:t>
            </a:r>
            <a:r>
              <a:rPr lang="de-DE" dirty="0" err="1"/>
              <a:t>of</a:t>
            </a:r>
            <a:r>
              <a:rPr lang="de-DE" dirty="0"/>
              <a:t> immune </a:t>
            </a:r>
            <a:r>
              <a:rPr lang="de-DE" dirty="0" err="1"/>
              <a:t>cells</a:t>
            </a:r>
            <a:r>
              <a:rPr lang="de-DE" dirty="0"/>
              <a:t> in </a:t>
            </a:r>
            <a:r>
              <a:rPr lang="de-DE" dirty="0" err="1"/>
              <a:t>colon</a:t>
            </a:r>
            <a:r>
              <a:rPr lang="de-DE" dirty="0"/>
              <a:t> </a:t>
            </a:r>
            <a:r>
              <a:rPr lang="de-DE" dirty="0" err="1"/>
              <a:t>tissue</a:t>
            </a:r>
            <a:r>
              <a:rPr lang="de-DE" dirty="0"/>
              <a:t>.</a:t>
            </a:r>
          </a:p>
          <a:p>
            <a:pPr marL="285750" indent="-285750">
              <a:buFont typeface="Arial" panose="020B0604020202020204" pitchFamily="34" charset="0"/>
              <a:buChar char="•"/>
            </a:pPr>
            <a:r>
              <a:rPr lang="de-DE" dirty="0" err="1"/>
              <a:t>Simulates</a:t>
            </a:r>
            <a:r>
              <a:rPr lang="de-DE" dirty="0"/>
              <a:t> different </a:t>
            </a:r>
            <a:r>
              <a:rPr lang="de-DE" dirty="0" err="1"/>
              <a:t>cell</a:t>
            </a:r>
            <a:r>
              <a:rPr lang="de-DE" dirty="0"/>
              <a:t> </a:t>
            </a:r>
            <a:r>
              <a:rPr lang="de-DE" dirty="0" err="1"/>
              <a:t>types</a:t>
            </a:r>
            <a:r>
              <a:rPr lang="de-DE" dirty="0"/>
              <a:t> </a:t>
            </a:r>
            <a:r>
              <a:rPr lang="de-DE" dirty="0" err="1"/>
              <a:t>with</a:t>
            </a:r>
            <a:r>
              <a:rPr lang="de-DE" dirty="0"/>
              <a:t> variable </a:t>
            </a:r>
            <a:r>
              <a:rPr lang="de-DE" dirty="0" err="1"/>
              <a:t>parameters</a:t>
            </a:r>
            <a:r>
              <a:rPr lang="de-DE" dirty="0"/>
              <a:t> (</a:t>
            </a:r>
            <a:r>
              <a:rPr lang="de-DE" dirty="0" err="1"/>
              <a:t>size</a:t>
            </a:r>
            <a:r>
              <a:rPr lang="de-DE" dirty="0"/>
              <a:t>, </a:t>
            </a:r>
            <a:r>
              <a:rPr lang="de-DE" dirty="0" err="1"/>
              <a:t>shape</a:t>
            </a:r>
            <a:r>
              <a:rPr lang="de-DE" dirty="0"/>
              <a:t>)</a:t>
            </a:r>
          </a:p>
          <a:p>
            <a:pPr marL="285750" indent="-285750">
              <a:buFont typeface="Arial" panose="020B0604020202020204" pitchFamily="34" charset="0"/>
              <a:buChar char="•"/>
            </a:pPr>
            <a:r>
              <a:rPr lang="de-DE" dirty="0" err="1"/>
              <a:t>Simulates</a:t>
            </a:r>
            <a:r>
              <a:rPr lang="de-DE" dirty="0"/>
              <a:t> </a:t>
            </a:r>
            <a:r>
              <a:rPr lang="de-DE" dirty="0" err="1"/>
              <a:t>volumetric</a:t>
            </a:r>
            <a:r>
              <a:rPr lang="de-DE" dirty="0"/>
              <a:t> </a:t>
            </a:r>
            <a:r>
              <a:rPr lang="de-DE" dirty="0" err="1"/>
              <a:t>stacks</a:t>
            </a:r>
            <a:endParaRPr lang="de-DE" dirty="0"/>
          </a:p>
          <a:p>
            <a:pPr marL="285750" indent="-285750">
              <a:buFont typeface="Arial" panose="020B0604020202020204" pitchFamily="34" charset="0"/>
              <a:buChar char="•"/>
            </a:pPr>
            <a:r>
              <a:rPr lang="de-DE" dirty="0" err="1"/>
              <a:t>Simulates</a:t>
            </a:r>
            <a:r>
              <a:rPr lang="de-DE" dirty="0"/>
              <a:t> </a:t>
            </a:r>
            <a:r>
              <a:rPr lang="de-DE" dirty="0" err="1"/>
              <a:t>crypts</a:t>
            </a:r>
            <a:endParaRPr lang="de-DE" dirty="0"/>
          </a:p>
          <a:p>
            <a:endParaRPr lang="de-DE" dirty="0"/>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Cell</a:t>
            </a:r>
            <a:r>
              <a:rPr lang="de-DE" dirty="0"/>
              <a:t> Simulator</a:t>
            </a:r>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A </a:t>
            </a:r>
            <a:r>
              <a:rPr lang="de-DE" dirty="0" err="1"/>
              <a:t>framework</a:t>
            </a:r>
            <a:r>
              <a:rPr lang="de-DE" dirty="0"/>
              <a:t> </a:t>
            </a:r>
            <a:r>
              <a:rPr lang="de-DE" dirty="0" err="1"/>
              <a:t>for</a:t>
            </a:r>
            <a:r>
              <a:rPr lang="de-DE" dirty="0"/>
              <a:t> </a:t>
            </a:r>
            <a:r>
              <a:rPr lang="de-DE" dirty="0" err="1"/>
              <a:t>dataset</a:t>
            </a:r>
            <a:r>
              <a:rPr lang="de-DE" dirty="0"/>
              <a:t> </a:t>
            </a:r>
            <a:r>
              <a:rPr lang="de-DE" dirty="0" err="1"/>
              <a:t>simulation</a:t>
            </a:r>
            <a:endParaRPr lang="de-DE" dirty="0"/>
          </a:p>
        </p:txBody>
      </p:sp>
      <p:pic>
        <p:nvPicPr>
          <p:cNvPr id="3078" name="Picture 6">
            <a:extLst>
              <a:ext uri="{FF2B5EF4-FFF2-40B4-BE49-F238E27FC236}">
                <a16:creationId xmlns:a16="http://schemas.microsoft.com/office/drawing/2014/main" id="{A81AAA25-0F91-0A5D-1F5A-71BC937A7F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a:stretch>
            <a:fillRect/>
          </a:stretch>
        </p:blipFill>
        <p:spPr bwMode="auto">
          <a:xfrm>
            <a:off x="6357060" y="1553370"/>
            <a:ext cx="5316622" cy="29670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2F43257-6C4F-45D9-E5FE-BB1D02244A5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a:off x="6357059" y="4567846"/>
            <a:ext cx="1958673" cy="16025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C64880C-CF77-443D-3974-C3A88AECCF9B}"/>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37000"/>
                    </a14:imgEffect>
                  </a14:imgLayer>
                </a14:imgProps>
              </a:ext>
              <a:ext uri="{28A0092B-C50C-407E-A947-70E740481C1C}">
                <a14:useLocalDpi xmlns:a14="http://schemas.microsoft.com/office/drawing/2010/main" val="0"/>
              </a:ext>
            </a:extLst>
          </a:blip>
          <a:srcRect t="26513"/>
          <a:stretch/>
        </p:blipFill>
        <p:spPr bwMode="auto">
          <a:xfrm>
            <a:off x="8380889" y="4567844"/>
            <a:ext cx="3292793" cy="1602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146B24-6CE1-7464-FCE6-F128AEB4B1C5}"/>
              </a:ext>
            </a:extLst>
          </p:cNvPr>
          <p:cNvSpPr txBox="1"/>
          <p:nvPr/>
        </p:nvSpPr>
        <p:spPr>
          <a:xfrm>
            <a:off x="7830104" y="6217812"/>
            <a:ext cx="2210542" cy="21858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Examples of simulated cells</a:t>
            </a:r>
          </a:p>
        </p:txBody>
      </p:sp>
    </p:spTree>
    <p:extLst>
      <p:ext uri="{BB962C8B-B14F-4D97-AF65-F5344CB8AC3E}">
        <p14:creationId xmlns:p14="http://schemas.microsoft.com/office/powerpoint/2010/main" val="27026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F76724-42F4-F36B-6C06-643BBFA5C771}"/>
              </a:ext>
            </a:extLst>
          </p:cNvPr>
          <p:cNvPicPr>
            <a:picLocks noChangeAspect="1"/>
          </p:cNvPicPr>
          <p:nvPr/>
        </p:nvPicPr>
        <p:blipFill rotWithShape="1">
          <a:blip r:embed="rId3"/>
          <a:srcRect l="4808" r="5973"/>
          <a:stretch/>
        </p:blipFill>
        <p:spPr>
          <a:xfrm>
            <a:off x="2359459" y="1393161"/>
            <a:ext cx="7473082" cy="4937679"/>
          </a:xfrm>
          <a:prstGeom prst="rect">
            <a:avLst/>
          </a:prstGeom>
        </p:spPr>
      </p:pic>
      <p:sp>
        <p:nvSpPr>
          <p:cNvPr id="15" name="Rectangle 14">
            <a:extLst>
              <a:ext uri="{FF2B5EF4-FFF2-40B4-BE49-F238E27FC236}">
                <a16:creationId xmlns:a16="http://schemas.microsoft.com/office/drawing/2014/main" id="{DB653CD8-51B6-8CEC-D7DF-53E1346FA1A1}"/>
              </a:ext>
            </a:extLst>
          </p:cNvPr>
          <p:cNvSpPr/>
          <p:nvPr/>
        </p:nvSpPr>
        <p:spPr>
          <a:xfrm>
            <a:off x="4377737" y="3158896"/>
            <a:ext cx="6551113" cy="3026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679E950-F95A-92A9-ED0A-CFA26BD2DA27}"/>
              </a:ext>
            </a:extLst>
          </p:cNvPr>
          <p:cNvSpPr/>
          <p:nvPr/>
        </p:nvSpPr>
        <p:spPr>
          <a:xfrm>
            <a:off x="6989523" y="3704932"/>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45B83A1C-A7E2-2754-8C11-9653BD600FAE}"/>
              </a:ext>
            </a:extLst>
          </p:cNvPr>
          <p:cNvSpPr/>
          <p:nvPr/>
        </p:nvSpPr>
        <p:spPr>
          <a:xfrm>
            <a:off x="8317064" y="1447034"/>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4F13ADA9-7BDA-5416-D7C3-606987FB9114}"/>
              </a:ext>
            </a:extLst>
          </p:cNvPr>
          <p:cNvSpPr/>
          <p:nvPr/>
        </p:nvSpPr>
        <p:spPr>
          <a:xfrm>
            <a:off x="6772405" y="1435720"/>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AD525D95-6357-1650-43F6-DCB09200D1BA}"/>
              </a:ext>
            </a:extLst>
          </p:cNvPr>
          <p:cNvSpPr/>
          <p:nvPr/>
        </p:nvSpPr>
        <p:spPr>
          <a:xfrm>
            <a:off x="5187209" y="1435720"/>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1D59F826-4B59-3E9C-256D-D1461C41E5B7}"/>
              </a:ext>
            </a:extLst>
          </p:cNvPr>
          <p:cNvSpPr/>
          <p:nvPr/>
        </p:nvSpPr>
        <p:spPr>
          <a:xfrm>
            <a:off x="3655084" y="1447034"/>
            <a:ext cx="2949880" cy="194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E47DC58-E77A-512E-7C73-120AD6689B4E}"/>
              </a:ext>
            </a:extLst>
          </p:cNvPr>
          <p:cNvSpPr/>
          <p:nvPr/>
        </p:nvSpPr>
        <p:spPr>
          <a:xfrm>
            <a:off x="2180144" y="1447034"/>
            <a:ext cx="2949880" cy="2843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23222501-3427-6943-8CBA-E4252E362DD3}" type="datetime4">
              <a:rPr lang="de-DE" smtClean="0"/>
              <a:t>20.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15</a:t>
            </a:fld>
            <a:endParaRPr lang="de-DE"/>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Cell</a:t>
            </a:r>
            <a:r>
              <a:rPr lang="de-DE" dirty="0"/>
              <a:t> Simulator</a:t>
            </a:r>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Simulation </a:t>
            </a:r>
            <a:r>
              <a:rPr lang="de-DE" dirty="0" err="1"/>
              <a:t>of</a:t>
            </a:r>
            <a:r>
              <a:rPr lang="de-DE" dirty="0"/>
              <a:t> immune </a:t>
            </a:r>
            <a:r>
              <a:rPr lang="de-DE" dirty="0" err="1"/>
              <a:t>cell</a:t>
            </a:r>
            <a:endParaRPr lang="de-DE" dirty="0"/>
          </a:p>
        </p:txBody>
      </p:sp>
    </p:spTree>
    <p:extLst>
      <p:ext uri="{BB962C8B-B14F-4D97-AF65-F5344CB8AC3E}">
        <p14:creationId xmlns:p14="http://schemas.microsoft.com/office/powerpoint/2010/main" val="866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FE82-88B7-29F4-D1A1-EC526A4171BC}"/>
              </a:ext>
            </a:extLst>
          </p:cNvPr>
          <p:cNvSpPr>
            <a:spLocks noGrp="1"/>
          </p:cNvSpPr>
          <p:nvPr>
            <p:ph type="title"/>
          </p:nvPr>
        </p:nvSpPr>
        <p:spPr/>
        <p:txBody>
          <a:bodyPr/>
          <a:lstStyle/>
          <a:p>
            <a:r>
              <a:rPr lang="en-DE" dirty="0"/>
              <a:t>C</a:t>
            </a:r>
            <a:r>
              <a:rPr lang="en-GB" dirty="0"/>
              <a:t>e</a:t>
            </a:r>
            <a:r>
              <a:rPr lang="en-DE" dirty="0"/>
              <a:t>ll Simulator</a:t>
            </a:r>
          </a:p>
        </p:txBody>
      </p:sp>
      <p:sp>
        <p:nvSpPr>
          <p:cNvPr id="3" name="Date Placeholder 2">
            <a:extLst>
              <a:ext uri="{FF2B5EF4-FFF2-40B4-BE49-F238E27FC236}">
                <a16:creationId xmlns:a16="http://schemas.microsoft.com/office/drawing/2014/main" id="{CC70D6BF-B9B9-694E-277E-DAE550449BC9}"/>
              </a:ext>
            </a:extLst>
          </p:cNvPr>
          <p:cNvSpPr>
            <a:spLocks noGrp="1"/>
          </p:cNvSpPr>
          <p:nvPr>
            <p:ph type="dt" sz="half" idx="10"/>
          </p:nvPr>
        </p:nvSpPr>
        <p:spPr/>
        <p:txBody>
          <a:bodyPr/>
          <a:lstStyle/>
          <a:p>
            <a:fld id="{46C246CE-5E3E-A547-8CFA-3B19DDF1520B}" type="datetime4">
              <a:rPr lang="de-DE" smtClean="0"/>
              <a:t>20. September 2022</a:t>
            </a:fld>
            <a:endParaRPr lang="de-DE" dirty="0"/>
          </a:p>
        </p:txBody>
      </p:sp>
      <p:sp>
        <p:nvSpPr>
          <p:cNvPr id="4" name="Footer Placeholder 3">
            <a:extLst>
              <a:ext uri="{FF2B5EF4-FFF2-40B4-BE49-F238E27FC236}">
                <a16:creationId xmlns:a16="http://schemas.microsoft.com/office/drawing/2014/main" id="{FB17F19B-BCB2-88CC-A3BD-C424D66AFE7C}"/>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325F95EA-CDC7-2CF1-4E4B-C17A52C05C06}"/>
              </a:ext>
            </a:extLst>
          </p:cNvPr>
          <p:cNvSpPr>
            <a:spLocks noGrp="1"/>
          </p:cNvSpPr>
          <p:nvPr>
            <p:ph type="sldNum" sz="quarter" idx="12"/>
          </p:nvPr>
        </p:nvSpPr>
        <p:spPr/>
        <p:txBody>
          <a:bodyPr/>
          <a:lstStyle/>
          <a:p>
            <a:fld id="{D949F9DF-37BD-4CD6-BF49-65BA579E1D7A}" type="slidenum">
              <a:rPr lang="de-DE" smtClean="0"/>
              <a:pPr/>
              <a:t>16</a:t>
            </a:fld>
            <a:endParaRPr lang="de-DE"/>
          </a:p>
        </p:txBody>
      </p:sp>
      <p:sp>
        <p:nvSpPr>
          <p:cNvPr id="6" name="Text Placeholder 5">
            <a:extLst>
              <a:ext uri="{FF2B5EF4-FFF2-40B4-BE49-F238E27FC236}">
                <a16:creationId xmlns:a16="http://schemas.microsoft.com/office/drawing/2014/main" id="{F31DB10E-C3F5-2A8D-39E4-799629405AFF}"/>
              </a:ext>
            </a:extLst>
          </p:cNvPr>
          <p:cNvSpPr>
            <a:spLocks noGrp="1"/>
          </p:cNvSpPr>
          <p:nvPr>
            <p:ph type="body" sz="quarter" idx="37"/>
          </p:nvPr>
        </p:nvSpPr>
        <p:spPr/>
        <p:txBody>
          <a:bodyPr/>
          <a:lstStyle/>
          <a:p>
            <a:r>
              <a:rPr lang="en-DE" dirty="0"/>
              <a:t>Parameters to compute cell shape from opensimplex noise domain</a:t>
            </a:r>
          </a:p>
        </p:txBody>
      </p:sp>
      <p:pic>
        <p:nvPicPr>
          <p:cNvPr id="7" name="Picture 6">
            <a:extLst>
              <a:ext uri="{FF2B5EF4-FFF2-40B4-BE49-F238E27FC236}">
                <a16:creationId xmlns:a16="http://schemas.microsoft.com/office/drawing/2014/main" id="{0B6C1210-6041-5AD7-5D21-0E78CB83F2C2}"/>
              </a:ext>
            </a:extLst>
          </p:cNvPr>
          <p:cNvPicPr>
            <a:picLocks noChangeAspect="1"/>
          </p:cNvPicPr>
          <p:nvPr/>
        </p:nvPicPr>
        <p:blipFill rotWithShape="1">
          <a:blip r:embed="rId3"/>
          <a:srcRect l="6054" t="30753" r="5786" b="29925"/>
          <a:stretch/>
        </p:blipFill>
        <p:spPr>
          <a:xfrm rot="10800000">
            <a:off x="6690088" y="9847498"/>
            <a:ext cx="6852133" cy="1334067"/>
          </a:xfrm>
          <a:prstGeom prst="rect">
            <a:avLst/>
          </a:prstGeom>
        </p:spPr>
      </p:pic>
      <p:sp>
        <p:nvSpPr>
          <p:cNvPr id="8" name="TextBox 7">
            <a:extLst>
              <a:ext uri="{FF2B5EF4-FFF2-40B4-BE49-F238E27FC236}">
                <a16:creationId xmlns:a16="http://schemas.microsoft.com/office/drawing/2014/main" id="{C733667A-0314-4567-15EF-54EAF9C8DD66}"/>
              </a:ext>
            </a:extLst>
          </p:cNvPr>
          <p:cNvSpPr txBox="1"/>
          <p:nvPr/>
        </p:nvSpPr>
        <p:spPr>
          <a:xfrm>
            <a:off x="7119411" y="11219910"/>
            <a:ext cx="505267" cy="369332"/>
          </a:xfrm>
          <a:prstGeom prst="rect">
            <a:avLst/>
          </a:prstGeom>
          <a:noFill/>
        </p:spPr>
        <p:txBody>
          <a:bodyPr wrap="none" rtlCol="0">
            <a:spAutoFit/>
          </a:bodyPr>
          <a:lstStyle/>
          <a:p>
            <a:r>
              <a:rPr lang="en-DE" dirty="0"/>
              <a:t>0.0</a:t>
            </a:r>
          </a:p>
        </p:txBody>
      </p:sp>
      <p:sp>
        <p:nvSpPr>
          <p:cNvPr id="9" name="TextBox 8">
            <a:extLst>
              <a:ext uri="{FF2B5EF4-FFF2-40B4-BE49-F238E27FC236}">
                <a16:creationId xmlns:a16="http://schemas.microsoft.com/office/drawing/2014/main" id="{E239A1CD-E5D1-9040-3628-BBD2D2150D58}"/>
              </a:ext>
            </a:extLst>
          </p:cNvPr>
          <p:cNvSpPr txBox="1"/>
          <p:nvPr/>
        </p:nvSpPr>
        <p:spPr>
          <a:xfrm>
            <a:off x="8519516" y="11219910"/>
            <a:ext cx="633507" cy="369332"/>
          </a:xfrm>
          <a:prstGeom prst="rect">
            <a:avLst/>
          </a:prstGeom>
          <a:noFill/>
        </p:spPr>
        <p:txBody>
          <a:bodyPr wrap="none" rtlCol="0">
            <a:spAutoFit/>
          </a:bodyPr>
          <a:lstStyle/>
          <a:p>
            <a:r>
              <a:rPr lang="en-DE" dirty="0"/>
              <a:t>0.25</a:t>
            </a:r>
          </a:p>
        </p:txBody>
      </p:sp>
      <p:sp>
        <p:nvSpPr>
          <p:cNvPr id="10" name="TextBox 9">
            <a:extLst>
              <a:ext uri="{FF2B5EF4-FFF2-40B4-BE49-F238E27FC236}">
                <a16:creationId xmlns:a16="http://schemas.microsoft.com/office/drawing/2014/main" id="{1016399C-7A6B-05B1-8F1F-1A0CE9F253CF}"/>
              </a:ext>
            </a:extLst>
          </p:cNvPr>
          <p:cNvSpPr txBox="1"/>
          <p:nvPr/>
        </p:nvSpPr>
        <p:spPr>
          <a:xfrm>
            <a:off x="9919621" y="11181566"/>
            <a:ext cx="505267" cy="369332"/>
          </a:xfrm>
          <a:prstGeom prst="rect">
            <a:avLst/>
          </a:prstGeom>
          <a:noFill/>
        </p:spPr>
        <p:txBody>
          <a:bodyPr wrap="none" rtlCol="0">
            <a:spAutoFit/>
          </a:bodyPr>
          <a:lstStyle/>
          <a:p>
            <a:r>
              <a:rPr lang="en-DE" dirty="0"/>
              <a:t>0.5</a:t>
            </a:r>
          </a:p>
        </p:txBody>
      </p:sp>
      <p:sp>
        <p:nvSpPr>
          <p:cNvPr id="11" name="TextBox 10">
            <a:extLst>
              <a:ext uri="{FF2B5EF4-FFF2-40B4-BE49-F238E27FC236}">
                <a16:creationId xmlns:a16="http://schemas.microsoft.com/office/drawing/2014/main" id="{F5D1743D-5A94-EF1D-EB9D-25B8C839D6B6}"/>
              </a:ext>
            </a:extLst>
          </p:cNvPr>
          <p:cNvSpPr txBox="1"/>
          <p:nvPr/>
        </p:nvSpPr>
        <p:spPr>
          <a:xfrm>
            <a:off x="11319726" y="11181566"/>
            <a:ext cx="633507" cy="369332"/>
          </a:xfrm>
          <a:prstGeom prst="rect">
            <a:avLst/>
          </a:prstGeom>
          <a:noFill/>
        </p:spPr>
        <p:txBody>
          <a:bodyPr wrap="none" rtlCol="0">
            <a:spAutoFit/>
          </a:bodyPr>
          <a:lstStyle/>
          <a:p>
            <a:r>
              <a:rPr lang="en-DE" dirty="0"/>
              <a:t>0.75</a:t>
            </a:r>
          </a:p>
        </p:txBody>
      </p:sp>
      <p:sp>
        <p:nvSpPr>
          <p:cNvPr id="12" name="TextBox 11">
            <a:extLst>
              <a:ext uri="{FF2B5EF4-FFF2-40B4-BE49-F238E27FC236}">
                <a16:creationId xmlns:a16="http://schemas.microsoft.com/office/drawing/2014/main" id="{CADAAB34-8895-E135-C0EF-5890E036AD06}"/>
              </a:ext>
            </a:extLst>
          </p:cNvPr>
          <p:cNvSpPr txBox="1"/>
          <p:nvPr/>
        </p:nvSpPr>
        <p:spPr>
          <a:xfrm>
            <a:off x="12666224" y="11178017"/>
            <a:ext cx="505267" cy="369332"/>
          </a:xfrm>
          <a:prstGeom prst="rect">
            <a:avLst/>
          </a:prstGeom>
          <a:noFill/>
        </p:spPr>
        <p:txBody>
          <a:bodyPr wrap="none" rtlCol="0">
            <a:spAutoFit/>
          </a:bodyPr>
          <a:lstStyle/>
          <a:p>
            <a:r>
              <a:rPr lang="en-DE" dirty="0"/>
              <a:t>1.0</a:t>
            </a:r>
          </a:p>
        </p:txBody>
      </p:sp>
      <p:cxnSp>
        <p:nvCxnSpPr>
          <p:cNvPr id="13" name="Straight Arrow Connector 12">
            <a:extLst>
              <a:ext uri="{FF2B5EF4-FFF2-40B4-BE49-F238E27FC236}">
                <a16:creationId xmlns:a16="http://schemas.microsoft.com/office/drawing/2014/main" id="{302FBC63-7A09-08FC-643F-51B673061620}"/>
              </a:ext>
            </a:extLst>
          </p:cNvPr>
          <p:cNvCxnSpPr>
            <a:cxnSpLocks/>
          </p:cNvCxnSpPr>
          <p:nvPr/>
        </p:nvCxnSpPr>
        <p:spPr>
          <a:xfrm>
            <a:off x="2213339" y="5504910"/>
            <a:ext cx="6852133" cy="0"/>
          </a:xfrm>
          <a:prstGeom prst="straightConnector1">
            <a:avLst/>
          </a:prstGeom>
          <a:ln w="47625">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5AA20F-2FF5-2E62-ADD1-994CC0476FF7}"/>
              </a:ext>
            </a:extLst>
          </p:cNvPr>
          <p:cNvSpPr txBox="1"/>
          <p:nvPr/>
        </p:nvSpPr>
        <p:spPr>
          <a:xfrm>
            <a:off x="6812917" y="11178017"/>
            <a:ext cx="306494" cy="369332"/>
          </a:xfrm>
          <a:prstGeom prst="rect">
            <a:avLst/>
          </a:prstGeom>
          <a:noFill/>
        </p:spPr>
        <p:txBody>
          <a:bodyPr wrap="none" rtlCol="0">
            <a:spAutoFit/>
          </a:bodyPr>
          <a:lstStyle/>
          <a:p>
            <a:r>
              <a:rPr lang="en-DE" dirty="0"/>
              <a:t>𝛾</a:t>
            </a:r>
          </a:p>
        </p:txBody>
      </p:sp>
      <p:pic>
        <p:nvPicPr>
          <p:cNvPr id="15" name="Picture 14">
            <a:extLst>
              <a:ext uri="{FF2B5EF4-FFF2-40B4-BE49-F238E27FC236}">
                <a16:creationId xmlns:a16="http://schemas.microsoft.com/office/drawing/2014/main" id="{BB341E32-D53C-3ED2-D707-1336321233B3}"/>
              </a:ext>
            </a:extLst>
          </p:cNvPr>
          <p:cNvPicPr>
            <a:picLocks noChangeAspect="1"/>
          </p:cNvPicPr>
          <p:nvPr/>
        </p:nvPicPr>
        <p:blipFill rotWithShape="1">
          <a:blip r:embed="rId4"/>
          <a:srcRect l="7820" t="35036" r="18179" b="31444"/>
          <a:stretch/>
        </p:blipFill>
        <p:spPr>
          <a:xfrm rot="10800000">
            <a:off x="7160587" y="8363612"/>
            <a:ext cx="4469489" cy="869544"/>
          </a:xfrm>
          <a:prstGeom prst="rect">
            <a:avLst/>
          </a:prstGeom>
        </p:spPr>
      </p:pic>
      <p:pic>
        <p:nvPicPr>
          <p:cNvPr id="16" name="Picture 15">
            <a:extLst>
              <a:ext uri="{FF2B5EF4-FFF2-40B4-BE49-F238E27FC236}">
                <a16:creationId xmlns:a16="http://schemas.microsoft.com/office/drawing/2014/main" id="{03D4027E-25B3-0434-1EAC-0C942A675230}"/>
              </a:ext>
            </a:extLst>
          </p:cNvPr>
          <p:cNvPicPr>
            <a:picLocks noChangeAspect="1"/>
          </p:cNvPicPr>
          <p:nvPr/>
        </p:nvPicPr>
        <p:blipFill rotWithShape="1">
          <a:blip r:embed="rId5"/>
          <a:srcRect l="44728" t="34822" r="41006" b="31669"/>
          <a:stretch/>
        </p:blipFill>
        <p:spPr>
          <a:xfrm>
            <a:off x="12258274" y="8228591"/>
            <a:ext cx="1283947" cy="1295396"/>
          </a:xfrm>
          <a:prstGeom prst="rect">
            <a:avLst/>
          </a:prstGeom>
        </p:spPr>
      </p:pic>
      <p:sp>
        <p:nvSpPr>
          <p:cNvPr id="17" name="TextBox 16">
            <a:extLst>
              <a:ext uri="{FF2B5EF4-FFF2-40B4-BE49-F238E27FC236}">
                <a16:creationId xmlns:a16="http://schemas.microsoft.com/office/drawing/2014/main" id="{6CD920D7-9D13-3041-1CA8-FF7958143963}"/>
              </a:ext>
            </a:extLst>
          </p:cNvPr>
          <p:cNvSpPr txBox="1"/>
          <p:nvPr/>
        </p:nvSpPr>
        <p:spPr>
          <a:xfrm>
            <a:off x="11810830" y="8622373"/>
            <a:ext cx="319318" cy="369332"/>
          </a:xfrm>
          <a:prstGeom prst="rect">
            <a:avLst/>
          </a:prstGeom>
          <a:noFill/>
        </p:spPr>
        <p:txBody>
          <a:bodyPr wrap="none" rtlCol="0">
            <a:spAutoFit/>
          </a:bodyPr>
          <a:lstStyle/>
          <a:p>
            <a:r>
              <a:rPr lang="en-DE" dirty="0"/>
              <a:t>=</a:t>
            </a:r>
          </a:p>
        </p:txBody>
      </p:sp>
      <p:sp>
        <p:nvSpPr>
          <p:cNvPr id="18" name="TextBox 17">
            <a:extLst>
              <a:ext uri="{FF2B5EF4-FFF2-40B4-BE49-F238E27FC236}">
                <a16:creationId xmlns:a16="http://schemas.microsoft.com/office/drawing/2014/main" id="{F0D41350-CDBD-D90E-B83A-1148F672448D}"/>
              </a:ext>
            </a:extLst>
          </p:cNvPr>
          <p:cNvSpPr txBox="1"/>
          <p:nvPr/>
        </p:nvSpPr>
        <p:spPr>
          <a:xfrm>
            <a:off x="6563698" y="8331984"/>
            <a:ext cx="513020" cy="830997"/>
          </a:xfrm>
          <a:prstGeom prst="rect">
            <a:avLst/>
          </a:prstGeom>
          <a:noFill/>
        </p:spPr>
        <p:txBody>
          <a:bodyPr wrap="square" rtlCol="0">
            <a:spAutoFit/>
          </a:bodyPr>
          <a:lstStyle/>
          <a:p>
            <a:r>
              <a:rPr lang="en-DE" sz="4800" dirty="0"/>
              <a:t>∑</a:t>
            </a:r>
          </a:p>
        </p:txBody>
      </p:sp>
      <p:sp>
        <p:nvSpPr>
          <p:cNvPr id="19" name="TextBox 18">
            <a:extLst>
              <a:ext uri="{FF2B5EF4-FFF2-40B4-BE49-F238E27FC236}">
                <a16:creationId xmlns:a16="http://schemas.microsoft.com/office/drawing/2014/main" id="{6002AC6C-D80A-9AF4-114C-F7466BDEB81C}"/>
              </a:ext>
            </a:extLst>
          </p:cNvPr>
          <p:cNvSpPr txBox="1"/>
          <p:nvPr/>
        </p:nvSpPr>
        <p:spPr>
          <a:xfrm>
            <a:off x="6240323" y="7960635"/>
            <a:ext cx="402674" cy="369332"/>
          </a:xfrm>
          <a:prstGeom prst="rect">
            <a:avLst/>
          </a:prstGeom>
          <a:noFill/>
        </p:spPr>
        <p:txBody>
          <a:bodyPr wrap="none" rtlCol="0">
            <a:spAutoFit/>
          </a:bodyPr>
          <a:lstStyle/>
          <a:p>
            <a:r>
              <a:rPr lang="en-DE" dirty="0"/>
              <a:t>A.</a:t>
            </a:r>
          </a:p>
        </p:txBody>
      </p:sp>
      <p:sp>
        <p:nvSpPr>
          <p:cNvPr id="20" name="TextBox 19">
            <a:extLst>
              <a:ext uri="{FF2B5EF4-FFF2-40B4-BE49-F238E27FC236}">
                <a16:creationId xmlns:a16="http://schemas.microsoft.com/office/drawing/2014/main" id="{24AC3413-D975-E430-D9C9-01B029BC591C}"/>
              </a:ext>
            </a:extLst>
          </p:cNvPr>
          <p:cNvSpPr txBox="1"/>
          <p:nvPr/>
        </p:nvSpPr>
        <p:spPr>
          <a:xfrm>
            <a:off x="6240324" y="9775831"/>
            <a:ext cx="402674" cy="369332"/>
          </a:xfrm>
          <a:prstGeom prst="rect">
            <a:avLst/>
          </a:prstGeom>
          <a:noFill/>
        </p:spPr>
        <p:txBody>
          <a:bodyPr wrap="none" rtlCol="0">
            <a:spAutoFit/>
          </a:bodyPr>
          <a:lstStyle/>
          <a:p>
            <a:r>
              <a:rPr lang="en-DE" dirty="0"/>
              <a:t>B.</a:t>
            </a:r>
          </a:p>
        </p:txBody>
      </p:sp>
      <p:cxnSp>
        <p:nvCxnSpPr>
          <p:cNvPr id="21" name="Straight Arrow Connector 20">
            <a:extLst>
              <a:ext uri="{FF2B5EF4-FFF2-40B4-BE49-F238E27FC236}">
                <a16:creationId xmlns:a16="http://schemas.microsoft.com/office/drawing/2014/main" id="{BA359A4C-A118-045D-64F0-D1A6715F1C20}"/>
              </a:ext>
            </a:extLst>
          </p:cNvPr>
          <p:cNvCxnSpPr>
            <a:cxnSpLocks/>
          </p:cNvCxnSpPr>
          <p:nvPr/>
        </p:nvCxnSpPr>
        <p:spPr>
          <a:xfrm>
            <a:off x="7160589" y="9394954"/>
            <a:ext cx="4469490" cy="0"/>
          </a:xfrm>
          <a:prstGeom prst="straightConnector1">
            <a:avLst/>
          </a:prstGeom>
          <a:ln w="47625">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4FFC008-115F-3D2D-9B44-114A5CBBCC42}"/>
              </a:ext>
            </a:extLst>
          </p:cNvPr>
          <p:cNvSpPr txBox="1"/>
          <p:nvPr/>
        </p:nvSpPr>
        <p:spPr>
          <a:xfrm>
            <a:off x="7119411" y="9214242"/>
            <a:ext cx="306494" cy="369332"/>
          </a:xfrm>
          <a:prstGeom prst="rect">
            <a:avLst/>
          </a:prstGeom>
          <a:noFill/>
        </p:spPr>
        <p:txBody>
          <a:bodyPr wrap="square" rtlCol="0">
            <a:spAutoFit/>
          </a:bodyPr>
          <a:lstStyle/>
          <a:p>
            <a:r>
              <a:rPr lang="en-DE" dirty="0"/>
              <a:t>⍺</a:t>
            </a:r>
          </a:p>
        </p:txBody>
      </p:sp>
      <p:grpSp>
        <p:nvGrpSpPr>
          <p:cNvPr id="57" name="Group 56">
            <a:extLst>
              <a:ext uri="{FF2B5EF4-FFF2-40B4-BE49-F238E27FC236}">
                <a16:creationId xmlns:a16="http://schemas.microsoft.com/office/drawing/2014/main" id="{C972C46D-1662-D615-5F9C-537BF99CE94F}"/>
              </a:ext>
            </a:extLst>
          </p:cNvPr>
          <p:cNvGrpSpPr/>
          <p:nvPr/>
        </p:nvGrpSpPr>
        <p:grpSpPr>
          <a:xfrm>
            <a:off x="2725528" y="1389953"/>
            <a:ext cx="9197068" cy="4129400"/>
            <a:chOff x="5506505" y="2100837"/>
            <a:chExt cx="9197068" cy="4129400"/>
          </a:xfrm>
        </p:grpSpPr>
        <p:grpSp>
          <p:nvGrpSpPr>
            <p:cNvPr id="34" name="Group 33">
              <a:extLst>
                <a:ext uri="{FF2B5EF4-FFF2-40B4-BE49-F238E27FC236}">
                  <a16:creationId xmlns:a16="http://schemas.microsoft.com/office/drawing/2014/main" id="{9EF86B3B-6571-2ED7-3B85-1E36BF4B7FB3}"/>
                </a:ext>
              </a:extLst>
            </p:cNvPr>
            <p:cNvGrpSpPr/>
            <p:nvPr/>
          </p:nvGrpSpPr>
          <p:grpSpPr>
            <a:xfrm>
              <a:off x="5506505" y="2100837"/>
              <a:ext cx="5384584" cy="2946128"/>
              <a:chOff x="6053998" y="3224739"/>
              <a:chExt cx="5384584" cy="2946128"/>
            </a:xfrm>
          </p:grpSpPr>
          <p:pic>
            <p:nvPicPr>
              <p:cNvPr id="27" name="Picture 26">
                <a:extLst>
                  <a:ext uri="{FF2B5EF4-FFF2-40B4-BE49-F238E27FC236}">
                    <a16:creationId xmlns:a16="http://schemas.microsoft.com/office/drawing/2014/main" id="{1D387F65-1BB5-93CD-3832-C9E770AB43FE}"/>
                  </a:ext>
                </a:extLst>
              </p:cNvPr>
              <p:cNvPicPr>
                <a:picLocks noChangeAspect="1"/>
              </p:cNvPicPr>
              <p:nvPr/>
            </p:nvPicPr>
            <p:blipFill rotWithShape="1">
              <a:blip r:embed="rId6"/>
              <a:srcRect l="7077"/>
              <a:stretch/>
            </p:blipFill>
            <p:spPr>
              <a:xfrm>
                <a:off x="6053998" y="3224739"/>
                <a:ext cx="5384584" cy="2946128"/>
              </a:xfrm>
              <a:prstGeom prst="rect">
                <a:avLst/>
              </a:prstGeom>
            </p:spPr>
          </p:pic>
          <p:sp>
            <p:nvSpPr>
              <p:cNvPr id="33" name="Oval 32">
                <a:extLst>
                  <a:ext uri="{FF2B5EF4-FFF2-40B4-BE49-F238E27FC236}">
                    <a16:creationId xmlns:a16="http://schemas.microsoft.com/office/drawing/2014/main" id="{FF4F440B-C2CF-D91A-9007-DE5B0B1D06AB}"/>
                  </a:ext>
                </a:extLst>
              </p:cNvPr>
              <p:cNvSpPr/>
              <p:nvPr/>
            </p:nvSpPr>
            <p:spPr>
              <a:xfrm>
                <a:off x="10355456" y="3700343"/>
                <a:ext cx="690116" cy="69011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grpSp>
        <p:cxnSp>
          <p:nvCxnSpPr>
            <p:cNvPr id="36" name="Straight Arrow Connector 35">
              <a:extLst>
                <a:ext uri="{FF2B5EF4-FFF2-40B4-BE49-F238E27FC236}">
                  <a16:creationId xmlns:a16="http://schemas.microsoft.com/office/drawing/2014/main" id="{203E2C70-DBC0-8B04-5855-50E0D20AC01C}"/>
                </a:ext>
              </a:extLst>
            </p:cNvPr>
            <p:cNvCxnSpPr>
              <a:cxnSpLocks/>
            </p:cNvCxnSpPr>
            <p:nvPr/>
          </p:nvCxnSpPr>
          <p:spPr>
            <a:xfrm>
              <a:off x="10498079" y="3017062"/>
              <a:ext cx="1048950" cy="36139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6D4597A-6F4F-824C-E502-6F7E8138E6FF}"/>
                </a:ext>
              </a:extLst>
            </p:cNvPr>
            <p:cNvPicPr>
              <a:picLocks noChangeAspect="1"/>
            </p:cNvPicPr>
            <p:nvPr/>
          </p:nvPicPr>
          <p:blipFill>
            <a:blip r:embed="rId7"/>
            <a:stretch>
              <a:fillRect/>
            </a:stretch>
          </p:blipFill>
          <p:spPr>
            <a:xfrm>
              <a:off x="11438422" y="2309191"/>
              <a:ext cx="3265151" cy="3227248"/>
            </a:xfrm>
            <a:prstGeom prst="rect">
              <a:avLst/>
            </a:prstGeom>
          </p:spPr>
        </p:pic>
        <p:pic>
          <p:nvPicPr>
            <p:cNvPr id="40" name="Picture 39">
              <a:extLst>
                <a:ext uri="{FF2B5EF4-FFF2-40B4-BE49-F238E27FC236}">
                  <a16:creationId xmlns:a16="http://schemas.microsoft.com/office/drawing/2014/main" id="{4DEFAC9E-7E8F-8830-B596-FC9F611E1F4E}"/>
                </a:ext>
              </a:extLst>
            </p:cNvPr>
            <p:cNvPicPr>
              <a:picLocks noChangeAspect="1"/>
            </p:cNvPicPr>
            <p:nvPr/>
          </p:nvPicPr>
          <p:blipFill rotWithShape="1">
            <a:blip r:embed="rId8"/>
            <a:srcRect t="11484" r="3372" b="12090"/>
            <a:stretch/>
          </p:blipFill>
          <p:spPr>
            <a:xfrm>
              <a:off x="5587621" y="5100189"/>
              <a:ext cx="5088860" cy="1014346"/>
            </a:xfrm>
            <a:prstGeom prst="rect">
              <a:avLst/>
            </a:prstGeom>
          </p:spPr>
        </p:pic>
        <p:cxnSp>
          <p:nvCxnSpPr>
            <p:cNvPr id="43" name="Straight Arrow Connector 42">
              <a:extLst>
                <a:ext uri="{FF2B5EF4-FFF2-40B4-BE49-F238E27FC236}">
                  <a16:creationId xmlns:a16="http://schemas.microsoft.com/office/drawing/2014/main" id="{5EDF1BE3-D987-148A-3222-680738B627D2}"/>
                </a:ext>
              </a:extLst>
            </p:cNvPr>
            <p:cNvCxnSpPr>
              <a:cxnSpLocks/>
            </p:cNvCxnSpPr>
            <p:nvPr/>
          </p:nvCxnSpPr>
          <p:spPr>
            <a:xfrm>
              <a:off x="5587621" y="4903009"/>
              <a:ext cx="508886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B3A5E99-73AD-E896-75A8-4A58634BAB92}"/>
                </a:ext>
              </a:extLst>
            </p:cNvPr>
            <p:cNvCxnSpPr/>
            <p:nvPr/>
          </p:nvCxnSpPr>
          <p:spPr>
            <a:xfrm>
              <a:off x="6605616" y="3648118"/>
              <a:ext cx="0" cy="98913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9807AC8-AF2D-8302-E926-4155C26E52AE}"/>
                </a:ext>
              </a:extLst>
            </p:cNvPr>
            <p:cNvCxnSpPr>
              <a:cxnSpLocks/>
            </p:cNvCxnSpPr>
            <p:nvPr/>
          </p:nvCxnSpPr>
          <p:spPr>
            <a:xfrm>
              <a:off x="6605616" y="4947773"/>
              <a:ext cx="0" cy="128246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BCAAE8F-504A-2124-1E9A-3F6DF7FAF4DF}"/>
                </a:ext>
              </a:extLst>
            </p:cNvPr>
            <p:cNvCxnSpPr/>
            <p:nvPr/>
          </p:nvCxnSpPr>
          <p:spPr>
            <a:xfrm>
              <a:off x="7614465" y="3648118"/>
              <a:ext cx="0" cy="989134"/>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F3A81B1-B560-B41D-5E1D-3F9A7DCE5578}"/>
                </a:ext>
              </a:extLst>
            </p:cNvPr>
            <p:cNvCxnSpPr/>
            <p:nvPr/>
          </p:nvCxnSpPr>
          <p:spPr>
            <a:xfrm>
              <a:off x="8639570" y="3648118"/>
              <a:ext cx="0" cy="989134"/>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D9DDF7E-9F6E-5922-F8FE-7921CC44D142}"/>
                </a:ext>
              </a:extLst>
            </p:cNvPr>
            <p:cNvCxnSpPr/>
            <p:nvPr/>
          </p:nvCxnSpPr>
          <p:spPr>
            <a:xfrm>
              <a:off x="9663874" y="3648118"/>
              <a:ext cx="0" cy="989134"/>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4025932-1577-81D3-AB6C-DFC086AFAE60}"/>
                </a:ext>
              </a:extLst>
            </p:cNvPr>
            <p:cNvCxnSpPr>
              <a:cxnSpLocks/>
            </p:cNvCxnSpPr>
            <p:nvPr/>
          </p:nvCxnSpPr>
          <p:spPr>
            <a:xfrm>
              <a:off x="7614465" y="4947773"/>
              <a:ext cx="0" cy="128246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5E822AF-B13E-55A7-800C-212D6C0DC4A6}"/>
                </a:ext>
              </a:extLst>
            </p:cNvPr>
            <p:cNvCxnSpPr>
              <a:cxnSpLocks/>
            </p:cNvCxnSpPr>
            <p:nvPr/>
          </p:nvCxnSpPr>
          <p:spPr>
            <a:xfrm>
              <a:off x="8655178" y="4947773"/>
              <a:ext cx="0" cy="128246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9A4734-7E9D-7D97-0754-945DC3392574}"/>
                </a:ext>
              </a:extLst>
            </p:cNvPr>
            <p:cNvCxnSpPr>
              <a:cxnSpLocks/>
            </p:cNvCxnSpPr>
            <p:nvPr/>
          </p:nvCxnSpPr>
          <p:spPr>
            <a:xfrm>
              <a:off x="9663874" y="5046965"/>
              <a:ext cx="0" cy="113850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sp>
        <p:nvSpPr>
          <p:cNvPr id="59" name="TextBox 58">
            <a:extLst>
              <a:ext uri="{FF2B5EF4-FFF2-40B4-BE49-F238E27FC236}">
                <a16:creationId xmlns:a16="http://schemas.microsoft.com/office/drawing/2014/main" id="{7D824793-81F4-E8B9-7F59-7C255F1C195E}"/>
              </a:ext>
            </a:extLst>
          </p:cNvPr>
          <p:cNvSpPr txBox="1"/>
          <p:nvPr/>
        </p:nvSpPr>
        <p:spPr>
          <a:xfrm>
            <a:off x="8519516" y="5482955"/>
            <a:ext cx="3403080" cy="520655"/>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1600" dirty="0">
                <a:solidFill>
                  <a:prstClr val="black"/>
                </a:solidFill>
                <a:latin typeface="Arial"/>
              </a:rPr>
              <a:t>By changing parameters, different cell types could be generated</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738FE26-079E-95B1-F398-292358820E41}"/>
                  </a:ext>
                </a:extLst>
              </p:cNvPr>
              <p:cNvSpPr txBox="1"/>
              <p:nvPr/>
            </p:nvSpPr>
            <p:spPr>
              <a:xfrm>
                <a:off x="830378" y="3049186"/>
                <a:ext cx="1740092" cy="916854"/>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sSub>
                        <m:sSubPr>
                          <m:ctrlPr>
                            <a:rPr kumimoji="0" lang="en-DE"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sub>
                      </m:s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𝛼</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up>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ℕ</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𝛼</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𝑒</m:t>
                              </m:r>
                            </m:e>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𝛼𝛾</m:t>
                              </m:r>
                            </m:sup>
                          </m:sSup>
                        </m:e>
                      </m:nary>
                    </m:oMath>
                  </m:oMathPara>
                </a14:m>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24" name="TextBox 23">
                <a:extLst>
                  <a:ext uri="{FF2B5EF4-FFF2-40B4-BE49-F238E27FC236}">
                    <a16:creationId xmlns:a16="http://schemas.microsoft.com/office/drawing/2014/main" id="{A738FE26-079E-95B1-F398-292358820E41}"/>
                  </a:ext>
                </a:extLst>
              </p:cNvPr>
              <p:cNvSpPr txBox="1">
                <a:spLocks noRot="1" noChangeAspect="1" noMove="1" noResize="1" noEditPoints="1" noAdjustHandles="1" noChangeArrowheads="1" noChangeShapeType="1" noTextEdit="1"/>
              </p:cNvSpPr>
              <p:nvPr/>
            </p:nvSpPr>
            <p:spPr>
              <a:xfrm>
                <a:off x="830378" y="3049186"/>
                <a:ext cx="1740092" cy="916854"/>
              </a:xfrm>
              <a:prstGeom prst="rect">
                <a:avLst/>
              </a:prstGeom>
              <a:blipFill>
                <a:blip r:embed="rId9"/>
                <a:stretch>
                  <a:fillRect l="-14493" t="-80822" b="-119178"/>
                </a:stretch>
              </a:blipFill>
            </p:spPr>
            <p:txBody>
              <a:bodyPr/>
              <a:lstStyle/>
              <a:p>
                <a:r>
                  <a:rPr lang="en-DE">
                    <a:noFill/>
                  </a:rPr>
                  <a:t> </a:t>
                </a:r>
              </a:p>
            </p:txBody>
          </p:sp>
        </mc:Fallback>
      </mc:AlternateContent>
      <p:sp>
        <p:nvSpPr>
          <p:cNvPr id="26" name="Rectangle 25">
            <a:extLst>
              <a:ext uri="{FF2B5EF4-FFF2-40B4-BE49-F238E27FC236}">
                <a16:creationId xmlns:a16="http://schemas.microsoft.com/office/drawing/2014/main" id="{D817EE1E-C9DC-3530-C849-3968A36A12F4}"/>
              </a:ext>
            </a:extLst>
          </p:cNvPr>
          <p:cNvSpPr/>
          <p:nvPr/>
        </p:nvSpPr>
        <p:spPr>
          <a:xfrm>
            <a:off x="2725528" y="4304028"/>
            <a:ext cx="5708692" cy="140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0CEE28FD-8F11-7EEB-71E0-41EB6BF6495D}"/>
              </a:ext>
            </a:extLst>
          </p:cNvPr>
          <p:cNvSpPr/>
          <p:nvPr/>
        </p:nvSpPr>
        <p:spPr>
          <a:xfrm>
            <a:off x="531630" y="2800583"/>
            <a:ext cx="7640419" cy="1434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1E26433D-9FC0-EEAA-4A33-8C7C0A32922B}"/>
              </a:ext>
            </a:extLst>
          </p:cNvPr>
          <p:cNvSpPr/>
          <p:nvPr/>
        </p:nvSpPr>
        <p:spPr>
          <a:xfrm>
            <a:off x="8434220" y="1386201"/>
            <a:ext cx="3584338" cy="3666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1C950DAA-DA8F-198E-C486-5CFCDD62667C}"/>
              </a:ext>
            </a:extLst>
          </p:cNvPr>
          <p:cNvSpPr/>
          <p:nvPr/>
        </p:nvSpPr>
        <p:spPr>
          <a:xfrm>
            <a:off x="6563698" y="1497008"/>
            <a:ext cx="1932454" cy="133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342181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6" grpId="0" animBg="1"/>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B95E-67AE-0E4D-39A8-044E48C4EB28}"/>
              </a:ext>
            </a:extLst>
          </p:cNvPr>
          <p:cNvSpPr>
            <a:spLocks noGrp="1"/>
          </p:cNvSpPr>
          <p:nvPr>
            <p:ph type="title"/>
          </p:nvPr>
        </p:nvSpPr>
        <p:spPr/>
        <p:txBody>
          <a:bodyPr/>
          <a:lstStyle/>
          <a:p>
            <a:r>
              <a:rPr lang="en-DE" dirty="0"/>
              <a:t>Cell simulator</a:t>
            </a:r>
          </a:p>
        </p:txBody>
      </p:sp>
      <p:sp>
        <p:nvSpPr>
          <p:cNvPr id="3" name="Date Placeholder 2">
            <a:extLst>
              <a:ext uri="{FF2B5EF4-FFF2-40B4-BE49-F238E27FC236}">
                <a16:creationId xmlns:a16="http://schemas.microsoft.com/office/drawing/2014/main" id="{D5B1D5E3-B9EB-E0A0-2952-0AE244A1C1C1}"/>
              </a:ext>
            </a:extLst>
          </p:cNvPr>
          <p:cNvSpPr>
            <a:spLocks noGrp="1"/>
          </p:cNvSpPr>
          <p:nvPr>
            <p:ph type="dt" sz="half" idx="10"/>
          </p:nvPr>
        </p:nvSpPr>
        <p:spPr/>
        <p:txBody>
          <a:bodyPr/>
          <a:lstStyle/>
          <a:p>
            <a:fld id="{672122B3-309F-F144-9BDD-BF22737839AC}" type="datetime4">
              <a:rPr lang="de-DE" smtClean="0"/>
              <a:t>20. September 2022</a:t>
            </a:fld>
            <a:endParaRPr lang="de-DE" dirty="0"/>
          </a:p>
        </p:txBody>
      </p:sp>
      <p:sp>
        <p:nvSpPr>
          <p:cNvPr id="4" name="Footer Placeholder 3">
            <a:extLst>
              <a:ext uri="{FF2B5EF4-FFF2-40B4-BE49-F238E27FC236}">
                <a16:creationId xmlns:a16="http://schemas.microsoft.com/office/drawing/2014/main" id="{210F4BC9-4BC5-D1F2-B64F-F1E5313859E4}"/>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CD51BB48-DB68-6D74-53A0-59A6AADF162F}"/>
              </a:ext>
            </a:extLst>
          </p:cNvPr>
          <p:cNvSpPr>
            <a:spLocks noGrp="1"/>
          </p:cNvSpPr>
          <p:nvPr>
            <p:ph type="sldNum" sz="quarter" idx="12"/>
          </p:nvPr>
        </p:nvSpPr>
        <p:spPr/>
        <p:txBody>
          <a:bodyPr/>
          <a:lstStyle/>
          <a:p>
            <a:fld id="{D949F9DF-37BD-4CD6-BF49-65BA579E1D7A}" type="slidenum">
              <a:rPr lang="de-DE" smtClean="0"/>
              <a:pPr/>
              <a:t>17</a:t>
            </a:fld>
            <a:endParaRPr lang="de-DE"/>
          </a:p>
        </p:txBody>
      </p:sp>
      <p:sp>
        <p:nvSpPr>
          <p:cNvPr id="6" name="Text Placeholder 5">
            <a:extLst>
              <a:ext uri="{FF2B5EF4-FFF2-40B4-BE49-F238E27FC236}">
                <a16:creationId xmlns:a16="http://schemas.microsoft.com/office/drawing/2014/main" id="{BB4EFA20-AB2E-EA13-2A03-9D9EB4F8F616}"/>
              </a:ext>
            </a:extLst>
          </p:cNvPr>
          <p:cNvSpPr>
            <a:spLocks noGrp="1"/>
          </p:cNvSpPr>
          <p:nvPr>
            <p:ph type="body" sz="quarter" idx="37"/>
          </p:nvPr>
        </p:nvSpPr>
        <p:spPr/>
        <p:txBody>
          <a:bodyPr/>
          <a:lstStyle/>
          <a:p>
            <a:r>
              <a:rPr lang="en-DE" dirty="0"/>
              <a:t>Simulation results of two cell types</a:t>
            </a:r>
          </a:p>
        </p:txBody>
      </p:sp>
      <p:graphicFrame>
        <p:nvGraphicFramePr>
          <p:cNvPr id="7" name="Table 6">
            <a:extLst>
              <a:ext uri="{FF2B5EF4-FFF2-40B4-BE49-F238E27FC236}">
                <a16:creationId xmlns:a16="http://schemas.microsoft.com/office/drawing/2014/main" id="{B17846EC-1E5E-0B6F-404A-5C212B3C5B3B}"/>
              </a:ext>
            </a:extLst>
          </p:cNvPr>
          <p:cNvGraphicFramePr>
            <a:graphicFrameLocks noGrp="1"/>
          </p:cNvGraphicFramePr>
          <p:nvPr>
            <p:extLst>
              <p:ext uri="{D42A27DB-BD31-4B8C-83A1-F6EECF244321}">
                <p14:modId xmlns:p14="http://schemas.microsoft.com/office/powerpoint/2010/main" val="2175671312"/>
              </p:ext>
            </p:extLst>
          </p:nvPr>
        </p:nvGraphicFramePr>
        <p:xfrm>
          <a:off x="1052763" y="2446440"/>
          <a:ext cx="4211052" cy="3082071"/>
        </p:xfrm>
        <a:graphic>
          <a:graphicData uri="http://schemas.openxmlformats.org/drawingml/2006/table">
            <a:tbl>
              <a:tblPr firstRow="1" firstCol="1" bandRow="1">
                <a:tableStyleId>{5C22544A-7EE6-4342-B048-85BDC9FD1C3A}</a:tableStyleId>
              </a:tblPr>
              <a:tblGrid>
                <a:gridCol w="1383656">
                  <a:extLst>
                    <a:ext uri="{9D8B030D-6E8A-4147-A177-3AD203B41FA5}">
                      <a16:colId xmlns:a16="http://schemas.microsoft.com/office/drawing/2014/main" val="2569745620"/>
                    </a:ext>
                  </a:extLst>
                </a:gridCol>
                <a:gridCol w="439132">
                  <a:extLst>
                    <a:ext uri="{9D8B030D-6E8A-4147-A177-3AD203B41FA5}">
                      <a16:colId xmlns:a16="http://schemas.microsoft.com/office/drawing/2014/main" val="1585493235"/>
                    </a:ext>
                  </a:extLst>
                </a:gridCol>
                <a:gridCol w="409500">
                  <a:extLst>
                    <a:ext uri="{9D8B030D-6E8A-4147-A177-3AD203B41FA5}">
                      <a16:colId xmlns:a16="http://schemas.microsoft.com/office/drawing/2014/main" val="2149064632"/>
                    </a:ext>
                  </a:extLst>
                </a:gridCol>
                <a:gridCol w="494691">
                  <a:extLst>
                    <a:ext uri="{9D8B030D-6E8A-4147-A177-3AD203B41FA5}">
                      <a16:colId xmlns:a16="http://schemas.microsoft.com/office/drawing/2014/main" val="1647966494"/>
                    </a:ext>
                  </a:extLst>
                </a:gridCol>
                <a:gridCol w="494691">
                  <a:extLst>
                    <a:ext uri="{9D8B030D-6E8A-4147-A177-3AD203B41FA5}">
                      <a16:colId xmlns:a16="http://schemas.microsoft.com/office/drawing/2014/main" val="808078294"/>
                    </a:ext>
                  </a:extLst>
                </a:gridCol>
                <a:gridCol w="494691">
                  <a:extLst>
                    <a:ext uri="{9D8B030D-6E8A-4147-A177-3AD203B41FA5}">
                      <a16:colId xmlns:a16="http://schemas.microsoft.com/office/drawing/2014/main" val="1198538131"/>
                    </a:ext>
                  </a:extLst>
                </a:gridCol>
                <a:gridCol w="494691">
                  <a:extLst>
                    <a:ext uri="{9D8B030D-6E8A-4147-A177-3AD203B41FA5}">
                      <a16:colId xmlns:a16="http://schemas.microsoft.com/office/drawing/2014/main" val="2846910407"/>
                    </a:ext>
                  </a:extLst>
                </a:gridCol>
              </a:tblGrid>
              <a:tr h="2343450">
                <a:tc>
                  <a:txBody>
                    <a:bodyPr/>
                    <a:lstStyle/>
                    <a:p>
                      <a:pPr algn="just">
                        <a:lnSpc>
                          <a:spcPct val="105000"/>
                        </a:lnSpc>
                        <a:spcAft>
                          <a:spcPts val="1200"/>
                        </a:spcAft>
                      </a:pPr>
                      <a:r>
                        <a:rPr lang="en-US" sz="1600" dirty="0">
                          <a:effectLst/>
                        </a:rPr>
                        <a:t> Cell type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71755" marR="71755" algn="just">
                        <a:lnSpc>
                          <a:spcPct val="105000"/>
                        </a:lnSpc>
                        <a:spcAft>
                          <a:spcPts val="1200"/>
                        </a:spcAft>
                      </a:pPr>
                      <a:r>
                        <a:rPr lang="en-US" sz="1600" dirty="0">
                          <a:effectLst/>
                        </a:rPr>
                        <a:t>Cytoplasm size, µm</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Nucleus size, µm</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𝛾, nucleus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c, nucleus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𝛾, cytoplasm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c, cytoplasm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extLst>
                  <a:ext uri="{0D108BD9-81ED-4DB2-BD59-A6C34878D82A}">
                    <a16:rowId xmlns:a16="http://schemas.microsoft.com/office/drawing/2014/main" val="4006175891"/>
                  </a:ext>
                </a:extLst>
              </a:tr>
              <a:tr h="383689">
                <a:tc>
                  <a:txBody>
                    <a:bodyPr/>
                    <a:lstStyle/>
                    <a:p>
                      <a:pPr algn="just">
                        <a:lnSpc>
                          <a:spcPct val="105000"/>
                        </a:lnSpc>
                        <a:spcAft>
                          <a:spcPts val="1200"/>
                        </a:spcAft>
                      </a:pPr>
                      <a:r>
                        <a:rPr lang="en-US" sz="1600" dirty="0">
                          <a:effectLst/>
                        </a:rPr>
                        <a:t>Macrophage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6</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2.0</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0.5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78026321"/>
                  </a:ext>
                </a:extLst>
              </a:tr>
              <a:tr h="354932">
                <a:tc>
                  <a:txBody>
                    <a:bodyPr/>
                    <a:lstStyle/>
                    <a:p>
                      <a:pPr algn="just">
                        <a:lnSpc>
                          <a:spcPct val="105000"/>
                        </a:lnSpc>
                        <a:spcAft>
                          <a:spcPts val="1200"/>
                        </a:spcAft>
                      </a:pPr>
                      <a:r>
                        <a:rPr lang="en-US" sz="1600" dirty="0">
                          <a:effectLst/>
                        </a:rPr>
                        <a:t>T-Cell</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9</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4</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2.0</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2.0</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45803661"/>
                  </a:ext>
                </a:extLst>
              </a:tr>
            </a:tbl>
          </a:graphicData>
        </a:graphic>
      </p:graphicFrame>
      <p:pic>
        <p:nvPicPr>
          <p:cNvPr id="8" name="Picture 7">
            <a:extLst>
              <a:ext uri="{FF2B5EF4-FFF2-40B4-BE49-F238E27FC236}">
                <a16:creationId xmlns:a16="http://schemas.microsoft.com/office/drawing/2014/main" id="{F86EEC65-920E-8082-B2FB-992F979E880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rot="10800000">
            <a:off x="6514754" y="1448148"/>
            <a:ext cx="4327393" cy="4969042"/>
          </a:xfrm>
          <a:prstGeom prst="rect">
            <a:avLst/>
          </a:prstGeom>
        </p:spPr>
      </p:pic>
      <p:cxnSp>
        <p:nvCxnSpPr>
          <p:cNvPr id="10" name="Straight Connector 9">
            <a:extLst>
              <a:ext uri="{FF2B5EF4-FFF2-40B4-BE49-F238E27FC236}">
                <a16:creationId xmlns:a16="http://schemas.microsoft.com/office/drawing/2014/main" id="{D7218E9B-94E8-5335-5F57-9310E9192609}"/>
              </a:ext>
            </a:extLst>
          </p:cNvPr>
          <p:cNvCxnSpPr>
            <a:cxnSpLocks/>
          </p:cNvCxnSpPr>
          <p:nvPr/>
        </p:nvCxnSpPr>
        <p:spPr>
          <a:xfrm>
            <a:off x="6514754" y="4040954"/>
            <a:ext cx="432739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312343-C7DA-5BD7-B29F-D1251B2176EF}"/>
              </a:ext>
            </a:extLst>
          </p:cNvPr>
          <p:cNvSpPr txBox="1"/>
          <p:nvPr/>
        </p:nvSpPr>
        <p:spPr>
          <a:xfrm>
            <a:off x="6671510" y="1502162"/>
            <a:ext cx="221054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Simulated macrophages</a:t>
            </a:r>
          </a:p>
        </p:txBody>
      </p:sp>
      <p:sp>
        <p:nvSpPr>
          <p:cNvPr id="12" name="TextBox 11">
            <a:extLst>
              <a:ext uri="{FF2B5EF4-FFF2-40B4-BE49-F238E27FC236}">
                <a16:creationId xmlns:a16="http://schemas.microsoft.com/office/drawing/2014/main" id="{7BE69A51-0808-1AB8-B75C-C4193C5F3433}"/>
              </a:ext>
            </a:extLst>
          </p:cNvPr>
          <p:cNvSpPr txBox="1"/>
          <p:nvPr/>
        </p:nvSpPr>
        <p:spPr>
          <a:xfrm>
            <a:off x="6671510" y="4078301"/>
            <a:ext cx="1600759"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Simulated T-Cells</a:t>
            </a:r>
          </a:p>
        </p:txBody>
      </p:sp>
      <p:sp>
        <p:nvSpPr>
          <p:cNvPr id="13" name="TextBox 12">
            <a:extLst>
              <a:ext uri="{FF2B5EF4-FFF2-40B4-BE49-F238E27FC236}">
                <a16:creationId xmlns:a16="http://schemas.microsoft.com/office/drawing/2014/main" id="{2B9CC3EB-3866-019F-CEA1-30E13810648E}"/>
              </a:ext>
            </a:extLst>
          </p:cNvPr>
          <p:cNvSpPr txBox="1"/>
          <p:nvPr/>
        </p:nvSpPr>
        <p:spPr>
          <a:xfrm>
            <a:off x="1052763" y="2196628"/>
            <a:ext cx="4266874"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Table 2: spreadsheet of simulation parameters </a:t>
            </a:r>
          </a:p>
        </p:txBody>
      </p:sp>
    </p:spTree>
    <p:extLst>
      <p:ext uri="{BB962C8B-B14F-4D97-AF65-F5344CB8AC3E}">
        <p14:creationId xmlns:p14="http://schemas.microsoft.com/office/powerpoint/2010/main" val="194875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EA8DA71F-0AD0-6F4B-B7AE-30FA86559292}" type="datetime4">
              <a:rPr lang="de-DE" smtClean="0"/>
              <a:t>20.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18</a:t>
            </a:fld>
            <a:endParaRPr lang="de-DE"/>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Cell</a:t>
            </a:r>
            <a:r>
              <a:rPr lang="de-DE" dirty="0"/>
              <a:t> Simulator</a:t>
            </a:r>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Simulation </a:t>
            </a:r>
            <a:r>
              <a:rPr lang="de-DE" dirty="0" err="1"/>
              <a:t>results</a:t>
            </a:r>
            <a:endParaRPr lang="de-DE" dirty="0"/>
          </a:p>
        </p:txBody>
      </p:sp>
      <p:pic>
        <p:nvPicPr>
          <p:cNvPr id="43" name="Picture 42">
            <a:extLst>
              <a:ext uri="{FF2B5EF4-FFF2-40B4-BE49-F238E27FC236}">
                <a16:creationId xmlns:a16="http://schemas.microsoft.com/office/drawing/2014/main" id="{D34434B7-41D5-AF53-557F-7A314A74892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000"/>
                    </a14:imgEffect>
                    <a14:imgEffect>
                      <a14:saturation sat="0"/>
                    </a14:imgEffect>
                    <a14:imgEffect>
                      <a14:brightnessContrast bright="28000" contrast="12000"/>
                    </a14:imgEffect>
                  </a14:imgLayer>
                </a14:imgProps>
              </a:ext>
            </a:extLst>
          </a:blip>
          <a:stretch>
            <a:fillRect/>
          </a:stretch>
        </p:blipFill>
        <p:spPr>
          <a:xfrm>
            <a:off x="4162926" y="1710977"/>
            <a:ext cx="3947184" cy="3953435"/>
          </a:xfrm>
          <a:prstGeom prst="rect">
            <a:avLst/>
          </a:prstGeom>
        </p:spPr>
      </p:pic>
      <p:pic>
        <p:nvPicPr>
          <p:cNvPr id="42" name="Picture 41">
            <a:extLst>
              <a:ext uri="{FF2B5EF4-FFF2-40B4-BE49-F238E27FC236}">
                <a16:creationId xmlns:a16="http://schemas.microsoft.com/office/drawing/2014/main" id="{E3220902-200A-98E8-B468-70D9F8C8515B}"/>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aturation sat="0"/>
                    </a14:imgEffect>
                    <a14:imgEffect>
                      <a14:brightnessContrast bright="58000"/>
                    </a14:imgEffect>
                  </a14:imgLayer>
                </a14:imgProps>
              </a:ext>
            </a:extLst>
          </a:blip>
          <a:srcRect l="6496" t="6431" r="6256" b="8605"/>
          <a:stretch/>
        </p:blipFill>
        <p:spPr>
          <a:xfrm>
            <a:off x="179014" y="1710976"/>
            <a:ext cx="3947184" cy="3953435"/>
          </a:xfrm>
          <a:prstGeom prst="rect">
            <a:avLst/>
          </a:prstGeom>
        </p:spPr>
      </p:pic>
      <p:sp>
        <p:nvSpPr>
          <p:cNvPr id="45" name="TextBox 44">
            <a:extLst>
              <a:ext uri="{FF2B5EF4-FFF2-40B4-BE49-F238E27FC236}">
                <a16:creationId xmlns:a16="http://schemas.microsoft.com/office/drawing/2014/main" id="{7C72D7A3-77EF-2302-6FD8-5DE81E3B29E6}"/>
              </a:ext>
            </a:extLst>
          </p:cNvPr>
          <p:cNvSpPr txBox="1"/>
          <p:nvPr/>
        </p:nvSpPr>
        <p:spPr>
          <a:xfrm>
            <a:off x="963819" y="1341644"/>
            <a:ext cx="2377574" cy="369332"/>
          </a:xfrm>
          <a:prstGeom prst="rect">
            <a:avLst/>
          </a:prstGeom>
          <a:noFill/>
        </p:spPr>
        <p:txBody>
          <a:bodyPr wrap="none" rtlCol="0">
            <a:spAutoFit/>
          </a:bodyPr>
          <a:lstStyle/>
          <a:p>
            <a:r>
              <a:rPr lang="en-DE" dirty="0"/>
              <a:t>Simulated stack layer</a:t>
            </a:r>
          </a:p>
        </p:txBody>
      </p:sp>
      <p:sp>
        <p:nvSpPr>
          <p:cNvPr id="46" name="TextBox 45">
            <a:extLst>
              <a:ext uri="{FF2B5EF4-FFF2-40B4-BE49-F238E27FC236}">
                <a16:creationId xmlns:a16="http://schemas.microsoft.com/office/drawing/2014/main" id="{5198335A-8BB2-6609-AB2B-3CC7483CFB5E}"/>
              </a:ext>
            </a:extLst>
          </p:cNvPr>
          <p:cNvSpPr txBox="1"/>
          <p:nvPr/>
        </p:nvSpPr>
        <p:spPr>
          <a:xfrm>
            <a:off x="5221202" y="1341645"/>
            <a:ext cx="1826141" cy="369332"/>
          </a:xfrm>
          <a:prstGeom prst="rect">
            <a:avLst/>
          </a:prstGeom>
          <a:noFill/>
        </p:spPr>
        <p:txBody>
          <a:bodyPr wrap="none" rtlCol="0">
            <a:spAutoFit/>
          </a:bodyPr>
          <a:lstStyle/>
          <a:p>
            <a:r>
              <a:rPr lang="en-DE" dirty="0"/>
              <a:t>Real stack layer</a:t>
            </a:r>
          </a:p>
        </p:txBody>
      </p:sp>
      <p:pic>
        <p:nvPicPr>
          <p:cNvPr id="47" name="Picture 2">
            <a:extLst>
              <a:ext uri="{FF2B5EF4-FFF2-40B4-BE49-F238E27FC236}">
                <a16:creationId xmlns:a16="http://schemas.microsoft.com/office/drawing/2014/main" id="{AF104784-D2F4-1E03-DC82-C5EDAF5EC01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6000"/>
                    </a14:imgEffect>
                  </a14:imgLayer>
                </a14:imgProps>
              </a:ext>
              <a:ext uri="{28A0092B-C50C-407E-A947-70E740481C1C}">
                <a14:useLocalDpi xmlns:a14="http://schemas.microsoft.com/office/drawing/2010/main" val="0"/>
              </a:ext>
            </a:extLst>
          </a:blip>
          <a:srcRect/>
          <a:stretch>
            <a:fillRect/>
          </a:stretch>
        </p:blipFill>
        <p:spPr bwMode="auto">
          <a:xfrm>
            <a:off x="8134397" y="1710977"/>
            <a:ext cx="3749695" cy="248331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664C723-4E9C-E13C-7BF2-9AD1B821A92D}"/>
              </a:ext>
            </a:extLst>
          </p:cNvPr>
          <p:cNvSpPr txBox="1"/>
          <p:nvPr/>
        </p:nvSpPr>
        <p:spPr>
          <a:xfrm>
            <a:off x="8827606" y="1371600"/>
            <a:ext cx="2363276" cy="369332"/>
          </a:xfrm>
          <a:prstGeom prst="rect">
            <a:avLst/>
          </a:prstGeom>
          <a:noFill/>
        </p:spPr>
        <p:txBody>
          <a:bodyPr wrap="none" rtlCol="0">
            <a:spAutoFit/>
          </a:bodyPr>
          <a:lstStyle/>
          <a:p>
            <a:r>
              <a:rPr lang="en-DE" dirty="0"/>
              <a:t>Simulated volume view</a:t>
            </a:r>
          </a:p>
        </p:txBody>
      </p:sp>
      <p:grpSp>
        <p:nvGrpSpPr>
          <p:cNvPr id="49" name="Group 48">
            <a:extLst>
              <a:ext uri="{FF2B5EF4-FFF2-40B4-BE49-F238E27FC236}">
                <a16:creationId xmlns:a16="http://schemas.microsoft.com/office/drawing/2014/main" id="{B023C3AB-2F58-0617-2120-ED6F4BF0822B}"/>
              </a:ext>
            </a:extLst>
          </p:cNvPr>
          <p:cNvGrpSpPr/>
          <p:nvPr/>
        </p:nvGrpSpPr>
        <p:grpSpPr>
          <a:xfrm>
            <a:off x="8465419" y="4421097"/>
            <a:ext cx="1427810" cy="725926"/>
            <a:chOff x="8691613" y="4523874"/>
            <a:chExt cx="1427810" cy="725926"/>
          </a:xfrm>
        </p:grpSpPr>
        <p:sp>
          <p:nvSpPr>
            <p:cNvPr id="50" name="TextBox 49">
              <a:extLst>
                <a:ext uri="{FF2B5EF4-FFF2-40B4-BE49-F238E27FC236}">
                  <a16:creationId xmlns:a16="http://schemas.microsoft.com/office/drawing/2014/main" id="{0B860D7D-0B5B-BDD4-7835-CCBA17CC138F}"/>
                </a:ext>
              </a:extLst>
            </p:cNvPr>
            <p:cNvSpPr txBox="1"/>
            <p:nvPr/>
          </p:nvSpPr>
          <p:spPr>
            <a:xfrm>
              <a:off x="8754177" y="4523874"/>
              <a:ext cx="1365246" cy="369332"/>
            </a:xfrm>
            <a:prstGeom prst="rect">
              <a:avLst/>
            </a:prstGeom>
            <a:noFill/>
          </p:spPr>
          <p:txBody>
            <a:bodyPr wrap="none" rtlCol="0">
              <a:spAutoFit/>
            </a:bodyPr>
            <a:lstStyle/>
            <a:p>
              <a:r>
                <a:rPr lang="en-DE" dirty="0"/>
                <a:t>Macrophage</a:t>
              </a:r>
            </a:p>
          </p:txBody>
        </p:sp>
        <p:sp>
          <p:nvSpPr>
            <p:cNvPr id="51" name="TextBox 50">
              <a:extLst>
                <a:ext uri="{FF2B5EF4-FFF2-40B4-BE49-F238E27FC236}">
                  <a16:creationId xmlns:a16="http://schemas.microsoft.com/office/drawing/2014/main" id="{243C4AEB-B502-B008-168B-19B7D07E0275}"/>
                </a:ext>
              </a:extLst>
            </p:cNvPr>
            <p:cNvSpPr txBox="1"/>
            <p:nvPr/>
          </p:nvSpPr>
          <p:spPr>
            <a:xfrm>
              <a:off x="8760229" y="4880468"/>
              <a:ext cx="1221169" cy="369332"/>
            </a:xfrm>
            <a:prstGeom prst="rect">
              <a:avLst/>
            </a:prstGeom>
            <a:noFill/>
          </p:spPr>
          <p:txBody>
            <a:bodyPr wrap="square">
              <a:spAutoFit/>
            </a:bodyPr>
            <a:lstStyle/>
            <a:p>
              <a:r>
                <a:rPr lang="en-DE" dirty="0"/>
                <a:t>T-cell</a:t>
              </a:r>
            </a:p>
          </p:txBody>
        </p:sp>
        <p:sp>
          <p:nvSpPr>
            <p:cNvPr id="52" name="Oval 51">
              <a:extLst>
                <a:ext uri="{FF2B5EF4-FFF2-40B4-BE49-F238E27FC236}">
                  <a16:creationId xmlns:a16="http://schemas.microsoft.com/office/drawing/2014/main" id="{357A3593-FB49-669D-2FCF-F875C90A295F}"/>
                </a:ext>
              </a:extLst>
            </p:cNvPr>
            <p:cNvSpPr/>
            <p:nvPr/>
          </p:nvSpPr>
          <p:spPr>
            <a:xfrm>
              <a:off x="8691613" y="4677258"/>
              <a:ext cx="62564" cy="625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212CE5D8-96E1-E06D-4844-2BBD6DA15F97}"/>
                </a:ext>
              </a:extLst>
            </p:cNvPr>
            <p:cNvSpPr/>
            <p:nvPr/>
          </p:nvSpPr>
          <p:spPr>
            <a:xfrm>
              <a:off x="8691613" y="5046590"/>
              <a:ext cx="62564" cy="625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3" name="Group 12">
            <a:extLst>
              <a:ext uri="{FF2B5EF4-FFF2-40B4-BE49-F238E27FC236}">
                <a16:creationId xmlns:a16="http://schemas.microsoft.com/office/drawing/2014/main" id="{067FA8B0-6F44-3A32-70B0-30D8692829CE}"/>
              </a:ext>
            </a:extLst>
          </p:cNvPr>
          <p:cNvGrpSpPr/>
          <p:nvPr/>
        </p:nvGrpSpPr>
        <p:grpSpPr>
          <a:xfrm>
            <a:off x="7064375" y="5438898"/>
            <a:ext cx="949325" cy="109325"/>
            <a:chOff x="7064375" y="5438898"/>
            <a:chExt cx="949325" cy="109325"/>
          </a:xfrm>
        </p:grpSpPr>
        <p:sp>
          <p:nvSpPr>
            <p:cNvPr id="5" name="TextBox 4">
              <a:extLst>
                <a:ext uri="{FF2B5EF4-FFF2-40B4-BE49-F238E27FC236}">
                  <a16:creationId xmlns:a16="http://schemas.microsoft.com/office/drawing/2014/main" id="{A1C9CD9C-3B52-C020-4AF9-2FDF7C9AC188}"/>
                </a:ext>
              </a:extLst>
            </p:cNvPr>
            <p:cNvSpPr txBox="1"/>
            <p:nvPr/>
          </p:nvSpPr>
          <p:spPr>
            <a:xfrm>
              <a:off x="7362702" y="5438898"/>
              <a:ext cx="301365" cy="10932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700" b="0" i="0" u="none" strike="noStrike" kern="1200" cap="none" spc="0" normalizeH="0" baseline="0" noProof="0" dirty="0">
                  <a:ln>
                    <a:noFill/>
                  </a:ln>
                  <a:solidFill>
                    <a:schemeClr val="bg2"/>
                  </a:solidFill>
                  <a:effectLst/>
                  <a:uLnTx/>
                  <a:uFillTx/>
                  <a:latin typeface="Arial"/>
                  <a:ea typeface="+mn-ea"/>
                  <a:cs typeface="+mn-cs"/>
                </a:rPr>
                <a:t>100 µm</a:t>
              </a:r>
            </a:p>
          </p:txBody>
        </p:sp>
        <p:cxnSp>
          <p:nvCxnSpPr>
            <p:cNvPr id="8" name="Straight Connector 7">
              <a:extLst>
                <a:ext uri="{FF2B5EF4-FFF2-40B4-BE49-F238E27FC236}">
                  <a16:creationId xmlns:a16="http://schemas.microsoft.com/office/drawing/2014/main" id="{29E61C75-760A-D9AF-83C8-C8C6E6BFA227}"/>
                </a:ext>
              </a:extLst>
            </p:cNvPr>
            <p:cNvCxnSpPr>
              <a:cxnSpLocks/>
            </p:cNvCxnSpPr>
            <p:nvPr/>
          </p:nvCxnSpPr>
          <p:spPr>
            <a:xfrm>
              <a:off x="7064375" y="5438898"/>
              <a:ext cx="94932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FF3523C-396A-5F2E-57A0-258427106955}"/>
              </a:ext>
            </a:extLst>
          </p:cNvPr>
          <p:cNvGrpSpPr/>
          <p:nvPr/>
        </p:nvGrpSpPr>
        <p:grpSpPr>
          <a:xfrm>
            <a:off x="3064437" y="5438897"/>
            <a:ext cx="949325" cy="109325"/>
            <a:chOff x="7064375" y="5438898"/>
            <a:chExt cx="949325" cy="109325"/>
          </a:xfrm>
        </p:grpSpPr>
        <p:sp>
          <p:nvSpPr>
            <p:cNvPr id="15" name="TextBox 14">
              <a:extLst>
                <a:ext uri="{FF2B5EF4-FFF2-40B4-BE49-F238E27FC236}">
                  <a16:creationId xmlns:a16="http://schemas.microsoft.com/office/drawing/2014/main" id="{E75BB587-9D12-2F02-2441-C7A2BC0B2716}"/>
                </a:ext>
              </a:extLst>
            </p:cNvPr>
            <p:cNvSpPr txBox="1"/>
            <p:nvPr/>
          </p:nvSpPr>
          <p:spPr>
            <a:xfrm>
              <a:off x="7362702" y="5438898"/>
              <a:ext cx="301365" cy="10932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700" b="0" i="0" u="none" strike="noStrike" kern="1200" cap="none" spc="0" normalizeH="0" baseline="0" noProof="0" dirty="0">
                  <a:ln>
                    <a:noFill/>
                  </a:ln>
                  <a:solidFill>
                    <a:schemeClr val="bg2"/>
                  </a:solidFill>
                  <a:effectLst/>
                  <a:uLnTx/>
                  <a:uFillTx/>
                  <a:latin typeface="Arial"/>
                  <a:ea typeface="+mn-ea"/>
                  <a:cs typeface="+mn-cs"/>
                </a:rPr>
                <a:t>100 µm</a:t>
              </a:r>
            </a:p>
          </p:txBody>
        </p:sp>
        <p:cxnSp>
          <p:nvCxnSpPr>
            <p:cNvPr id="16" name="Straight Connector 15">
              <a:extLst>
                <a:ext uri="{FF2B5EF4-FFF2-40B4-BE49-F238E27FC236}">
                  <a16:creationId xmlns:a16="http://schemas.microsoft.com/office/drawing/2014/main" id="{5500B8AF-E03E-4629-0F17-4B3C3750FCCF}"/>
                </a:ext>
              </a:extLst>
            </p:cNvPr>
            <p:cNvCxnSpPr>
              <a:cxnSpLocks/>
            </p:cNvCxnSpPr>
            <p:nvPr/>
          </p:nvCxnSpPr>
          <p:spPr>
            <a:xfrm>
              <a:off x="7064375" y="5438898"/>
              <a:ext cx="94932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72C3763-D703-698D-3815-17CE6062FD7F}"/>
              </a:ext>
            </a:extLst>
          </p:cNvPr>
          <p:cNvGrpSpPr/>
          <p:nvPr/>
        </p:nvGrpSpPr>
        <p:grpSpPr>
          <a:xfrm>
            <a:off x="10842147" y="4016797"/>
            <a:ext cx="949325" cy="109325"/>
            <a:chOff x="7064375" y="5438898"/>
            <a:chExt cx="949325" cy="109325"/>
          </a:xfrm>
        </p:grpSpPr>
        <p:sp>
          <p:nvSpPr>
            <p:cNvPr id="18" name="TextBox 17">
              <a:extLst>
                <a:ext uri="{FF2B5EF4-FFF2-40B4-BE49-F238E27FC236}">
                  <a16:creationId xmlns:a16="http://schemas.microsoft.com/office/drawing/2014/main" id="{D10A317B-29E8-9B61-EA9A-FD1F44C6954C}"/>
                </a:ext>
              </a:extLst>
            </p:cNvPr>
            <p:cNvSpPr txBox="1"/>
            <p:nvPr/>
          </p:nvSpPr>
          <p:spPr>
            <a:xfrm>
              <a:off x="7362702" y="5438898"/>
              <a:ext cx="251672" cy="10932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700" b="0" i="0" u="none" strike="noStrike" kern="1200" cap="none" spc="0" normalizeH="0" baseline="0" noProof="0" dirty="0">
                  <a:ln>
                    <a:noFill/>
                  </a:ln>
                  <a:solidFill>
                    <a:schemeClr val="bg2"/>
                  </a:solidFill>
                  <a:effectLst/>
                  <a:uLnTx/>
                  <a:uFillTx/>
                  <a:latin typeface="Arial"/>
                  <a:ea typeface="+mn-ea"/>
                  <a:cs typeface="+mn-cs"/>
                </a:rPr>
                <a:t>50 µm</a:t>
              </a:r>
            </a:p>
          </p:txBody>
        </p:sp>
        <p:cxnSp>
          <p:nvCxnSpPr>
            <p:cNvPr id="19" name="Straight Connector 18">
              <a:extLst>
                <a:ext uri="{FF2B5EF4-FFF2-40B4-BE49-F238E27FC236}">
                  <a16:creationId xmlns:a16="http://schemas.microsoft.com/office/drawing/2014/main" id="{76EACB3D-E6D5-CFF2-64AC-05E74E33F526}"/>
                </a:ext>
              </a:extLst>
            </p:cNvPr>
            <p:cNvCxnSpPr>
              <a:cxnSpLocks/>
            </p:cNvCxnSpPr>
            <p:nvPr/>
          </p:nvCxnSpPr>
          <p:spPr>
            <a:xfrm>
              <a:off x="7064375" y="5438898"/>
              <a:ext cx="94932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4007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b="0" dirty="0" err="1"/>
              <a:t>Results</a:t>
            </a:r>
            <a:r>
              <a:rPr lang="de-DE" b="0" dirty="0"/>
              <a:t>:</a:t>
            </a:r>
            <a:br>
              <a:rPr lang="de-DE" dirty="0"/>
            </a:br>
            <a:r>
              <a:rPr lang="de-DE" dirty="0"/>
              <a:t>Neural Network</a:t>
            </a:r>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9B42583A-8FAD-9F41-BA81-D47A9E0F3631}" type="datetime4">
              <a:rPr lang="de-DE" smtClean="0"/>
              <a:t>20.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19</a:t>
            </a:fld>
            <a:endParaRPr lang="de-DE"/>
          </a:p>
        </p:txBody>
      </p:sp>
    </p:spTree>
    <p:extLst>
      <p:ext uri="{BB962C8B-B14F-4D97-AF65-F5344CB8AC3E}">
        <p14:creationId xmlns:p14="http://schemas.microsoft.com/office/powerpoint/2010/main" val="317676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FADAB5-BFC5-4CF3-AC4B-B0A857AB9FEE}"/>
              </a:ext>
            </a:extLst>
          </p:cNvPr>
          <p:cNvSpPr>
            <a:spLocks noGrp="1"/>
          </p:cNvSpPr>
          <p:nvPr>
            <p:ph type="dt" sz="half" idx="10"/>
          </p:nvPr>
        </p:nvSpPr>
        <p:spPr/>
        <p:txBody>
          <a:bodyPr/>
          <a:lstStyle/>
          <a:p>
            <a:fld id="{F2E50EBA-5276-FD44-9AF6-4336431C138B}" type="datetime4">
              <a:rPr lang="de-DE" smtClean="0"/>
              <a:t>20. September 2022</a:t>
            </a:fld>
            <a:endParaRPr lang="de-DE" dirty="0"/>
          </a:p>
        </p:txBody>
      </p:sp>
      <p:sp>
        <p:nvSpPr>
          <p:cNvPr id="3" name="Fußzeilenplatzhalter 2">
            <a:extLst>
              <a:ext uri="{FF2B5EF4-FFF2-40B4-BE49-F238E27FC236}">
                <a16:creationId xmlns:a16="http://schemas.microsoft.com/office/drawing/2014/main" id="{F9E9C251-4D38-4938-9B6E-D345ABA5DCA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FF1E7BF2-F7DC-4981-89FA-54CC67019902}"/>
              </a:ext>
            </a:extLst>
          </p:cNvPr>
          <p:cNvSpPr>
            <a:spLocks noGrp="1"/>
          </p:cNvSpPr>
          <p:nvPr>
            <p:ph type="sldNum" sz="quarter" idx="12"/>
          </p:nvPr>
        </p:nvSpPr>
        <p:spPr/>
        <p:txBody>
          <a:bodyPr/>
          <a:lstStyle/>
          <a:p>
            <a:fld id="{D949F9DF-37BD-4CD6-BF49-65BA579E1D7A}" type="slidenum">
              <a:rPr lang="de-DE" smtClean="0"/>
              <a:pPr/>
              <a:t>2</a:t>
            </a:fld>
            <a:endParaRPr lang="de-DE"/>
          </a:p>
        </p:txBody>
      </p:sp>
      <p:sp>
        <p:nvSpPr>
          <p:cNvPr id="5" name="Textplatzhalter 4">
            <a:extLst>
              <a:ext uri="{FF2B5EF4-FFF2-40B4-BE49-F238E27FC236}">
                <a16:creationId xmlns:a16="http://schemas.microsoft.com/office/drawing/2014/main" id="{E80F99FC-38BF-4D92-8757-33477B9DB3D7}"/>
              </a:ext>
            </a:extLst>
          </p:cNvPr>
          <p:cNvSpPr>
            <a:spLocks noGrp="1"/>
          </p:cNvSpPr>
          <p:nvPr>
            <p:ph type="body" sz="quarter" idx="15"/>
          </p:nvPr>
        </p:nvSpPr>
        <p:spPr/>
        <p:txBody>
          <a:bodyPr/>
          <a:lstStyle/>
          <a:p>
            <a:r>
              <a:rPr lang="de-DE" dirty="0" err="1"/>
              <a:t>Cell</a:t>
            </a:r>
            <a:r>
              <a:rPr lang="de-DE" dirty="0"/>
              <a:t> Simulator</a:t>
            </a:r>
          </a:p>
        </p:txBody>
      </p:sp>
      <p:sp>
        <p:nvSpPr>
          <p:cNvPr id="6" name="Textplatzhalter 5">
            <a:extLst>
              <a:ext uri="{FF2B5EF4-FFF2-40B4-BE49-F238E27FC236}">
                <a16:creationId xmlns:a16="http://schemas.microsoft.com/office/drawing/2014/main" id="{4C3D203B-08B1-42A4-B16C-555D2186BE57}"/>
              </a:ext>
            </a:extLst>
          </p:cNvPr>
          <p:cNvSpPr>
            <a:spLocks noGrp="1"/>
          </p:cNvSpPr>
          <p:nvPr>
            <p:ph type="body" sz="quarter" idx="16"/>
          </p:nvPr>
        </p:nvSpPr>
        <p:spPr/>
        <p:txBody>
          <a:bodyPr/>
          <a:lstStyle/>
          <a:p>
            <a:r>
              <a:rPr lang="de-DE" dirty="0"/>
              <a:t>02</a:t>
            </a:r>
          </a:p>
        </p:txBody>
      </p:sp>
      <p:sp>
        <p:nvSpPr>
          <p:cNvPr id="7" name="Textplatzhalter 6">
            <a:extLst>
              <a:ext uri="{FF2B5EF4-FFF2-40B4-BE49-F238E27FC236}">
                <a16:creationId xmlns:a16="http://schemas.microsoft.com/office/drawing/2014/main" id="{E6F8A924-8EC3-4236-98F6-ED159202E75C}"/>
              </a:ext>
            </a:extLst>
          </p:cNvPr>
          <p:cNvSpPr>
            <a:spLocks noGrp="1"/>
          </p:cNvSpPr>
          <p:nvPr>
            <p:ph type="body" sz="quarter" idx="17"/>
          </p:nvPr>
        </p:nvSpPr>
        <p:spPr/>
        <p:txBody>
          <a:bodyPr/>
          <a:lstStyle/>
          <a:p>
            <a:r>
              <a:rPr lang="de-DE" dirty="0" err="1"/>
              <a:t>Conclusion</a:t>
            </a:r>
            <a:endParaRPr lang="de-DE" dirty="0"/>
          </a:p>
        </p:txBody>
      </p:sp>
      <p:sp>
        <p:nvSpPr>
          <p:cNvPr id="8" name="Textplatzhalter 7">
            <a:extLst>
              <a:ext uri="{FF2B5EF4-FFF2-40B4-BE49-F238E27FC236}">
                <a16:creationId xmlns:a16="http://schemas.microsoft.com/office/drawing/2014/main" id="{EAD36779-DD1B-447D-82D4-04C46A01D3F0}"/>
              </a:ext>
            </a:extLst>
          </p:cNvPr>
          <p:cNvSpPr>
            <a:spLocks noGrp="1"/>
          </p:cNvSpPr>
          <p:nvPr>
            <p:ph type="body" sz="quarter" idx="18"/>
          </p:nvPr>
        </p:nvSpPr>
        <p:spPr/>
        <p:txBody>
          <a:bodyPr/>
          <a:lstStyle/>
          <a:p>
            <a:r>
              <a:rPr lang="de-DE" dirty="0"/>
              <a:t>05</a:t>
            </a:r>
          </a:p>
        </p:txBody>
      </p:sp>
      <p:sp>
        <p:nvSpPr>
          <p:cNvPr id="9" name="Textplatzhalter 8">
            <a:extLst>
              <a:ext uri="{FF2B5EF4-FFF2-40B4-BE49-F238E27FC236}">
                <a16:creationId xmlns:a16="http://schemas.microsoft.com/office/drawing/2014/main" id="{5BEEFBED-7FFE-4499-AB09-5BD985017478}"/>
              </a:ext>
            </a:extLst>
          </p:cNvPr>
          <p:cNvSpPr>
            <a:spLocks noGrp="1"/>
          </p:cNvSpPr>
          <p:nvPr>
            <p:ph type="body" sz="quarter" idx="19"/>
          </p:nvPr>
        </p:nvSpPr>
        <p:spPr/>
        <p:txBody>
          <a:bodyPr/>
          <a:lstStyle/>
          <a:p>
            <a:r>
              <a:rPr lang="de-DE" dirty="0"/>
              <a:t>Neural Network</a:t>
            </a:r>
          </a:p>
          <a:p>
            <a:endParaRPr lang="de-DE" dirty="0"/>
          </a:p>
        </p:txBody>
      </p:sp>
      <p:sp>
        <p:nvSpPr>
          <p:cNvPr id="10" name="Textplatzhalter 9">
            <a:extLst>
              <a:ext uri="{FF2B5EF4-FFF2-40B4-BE49-F238E27FC236}">
                <a16:creationId xmlns:a16="http://schemas.microsoft.com/office/drawing/2014/main" id="{BF98A78E-B392-4E33-8822-C50DA6265F68}"/>
              </a:ext>
            </a:extLst>
          </p:cNvPr>
          <p:cNvSpPr>
            <a:spLocks noGrp="1"/>
          </p:cNvSpPr>
          <p:nvPr>
            <p:ph type="body" sz="quarter" idx="20"/>
          </p:nvPr>
        </p:nvSpPr>
        <p:spPr/>
        <p:txBody>
          <a:bodyPr/>
          <a:lstStyle/>
          <a:p>
            <a:r>
              <a:rPr lang="de-DE" dirty="0"/>
              <a:t>03</a:t>
            </a:r>
          </a:p>
        </p:txBody>
      </p:sp>
      <p:sp>
        <p:nvSpPr>
          <p:cNvPr id="11" name="Textplatzhalter 10">
            <a:extLst>
              <a:ext uri="{FF2B5EF4-FFF2-40B4-BE49-F238E27FC236}">
                <a16:creationId xmlns:a16="http://schemas.microsoft.com/office/drawing/2014/main" id="{22BF8D06-FDEE-46AB-9813-50E8B87FDB74}"/>
              </a:ext>
            </a:extLst>
          </p:cNvPr>
          <p:cNvSpPr>
            <a:spLocks noGrp="1"/>
          </p:cNvSpPr>
          <p:nvPr>
            <p:ph type="body" sz="quarter" idx="21"/>
          </p:nvPr>
        </p:nvSpPr>
        <p:spPr/>
        <p:txBody>
          <a:bodyPr/>
          <a:lstStyle/>
          <a:p>
            <a:r>
              <a:rPr lang="de-DE" dirty="0" err="1"/>
              <a:t>Quantification</a:t>
            </a:r>
            <a:r>
              <a:rPr lang="de-DE" dirty="0"/>
              <a:t> </a:t>
            </a:r>
            <a:r>
              <a:rPr lang="de-DE" dirty="0" err="1"/>
              <a:t>performance</a:t>
            </a:r>
            <a:endParaRPr lang="de-DE" dirty="0"/>
          </a:p>
          <a:p>
            <a:endParaRPr lang="de-DE" dirty="0"/>
          </a:p>
        </p:txBody>
      </p:sp>
      <p:sp>
        <p:nvSpPr>
          <p:cNvPr id="12" name="Textplatzhalter 11">
            <a:extLst>
              <a:ext uri="{FF2B5EF4-FFF2-40B4-BE49-F238E27FC236}">
                <a16:creationId xmlns:a16="http://schemas.microsoft.com/office/drawing/2014/main" id="{66339020-771E-46B4-9E38-0490CEC853E8}"/>
              </a:ext>
            </a:extLst>
          </p:cNvPr>
          <p:cNvSpPr>
            <a:spLocks noGrp="1"/>
          </p:cNvSpPr>
          <p:nvPr>
            <p:ph type="body" sz="quarter" idx="22"/>
          </p:nvPr>
        </p:nvSpPr>
        <p:spPr/>
        <p:txBody>
          <a:bodyPr/>
          <a:lstStyle/>
          <a:p>
            <a:r>
              <a:rPr lang="de-DE" dirty="0"/>
              <a:t>04</a:t>
            </a:r>
          </a:p>
        </p:txBody>
      </p:sp>
      <p:sp>
        <p:nvSpPr>
          <p:cNvPr id="29" name="Textplatzhalter 28">
            <a:extLst>
              <a:ext uri="{FF2B5EF4-FFF2-40B4-BE49-F238E27FC236}">
                <a16:creationId xmlns:a16="http://schemas.microsoft.com/office/drawing/2014/main" id="{79216EFD-AA88-4591-9563-F474C2B4BE62}"/>
              </a:ext>
            </a:extLst>
          </p:cNvPr>
          <p:cNvSpPr>
            <a:spLocks noGrp="1"/>
          </p:cNvSpPr>
          <p:nvPr>
            <p:ph type="body" sz="quarter" idx="13"/>
          </p:nvPr>
        </p:nvSpPr>
        <p:spPr/>
        <p:txBody>
          <a:bodyPr/>
          <a:lstStyle/>
          <a:p>
            <a:r>
              <a:rPr lang="de-DE" dirty="0"/>
              <a:t>Motivation</a:t>
            </a:r>
          </a:p>
        </p:txBody>
      </p:sp>
      <p:sp>
        <p:nvSpPr>
          <p:cNvPr id="30" name="Textplatzhalter 29">
            <a:extLst>
              <a:ext uri="{FF2B5EF4-FFF2-40B4-BE49-F238E27FC236}">
                <a16:creationId xmlns:a16="http://schemas.microsoft.com/office/drawing/2014/main" id="{45C4D2E9-8106-4E2F-B886-D1E6CE482F51}"/>
              </a:ext>
            </a:extLst>
          </p:cNvPr>
          <p:cNvSpPr>
            <a:spLocks noGrp="1"/>
          </p:cNvSpPr>
          <p:nvPr>
            <p:ph type="body" sz="quarter" idx="14"/>
          </p:nvPr>
        </p:nvSpPr>
        <p:spPr/>
        <p:txBody>
          <a:bodyPr/>
          <a:lstStyle/>
          <a:p>
            <a:r>
              <a:rPr lang="de-DE" dirty="0"/>
              <a:t>01</a:t>
            </a:r>
          </a:p>
        </p:txBody>
      </p:sp>
      <p:sp>
        <p:nvSpPr>
          <p:cNvPr id="27" name="Titel 26">
            <a:extLst>
              <a:ext uri="{FF2B5EF4-FFF2-40B4-BE49-F238E27FC236}">
                <a16:creationId xmlns:a16="http://schemas.microsoft.com/office/drawing/2014/main" id="{FA31B683-DC18-4216-A897-EDDF1C856A72}"/>
              </a:ext>
            </a:extLst>
          </p:cNvPr>
          <p:cNvSpPr>
            <a:spLocks noGrp="1"/>
          </p:cNvSpPr>
          <p:nvPr>
            <p:ph type="title"/>
          </p:nvPr>
        </p:nvSpPr>
        <p:spPr/>
        <p:txBody>
          <a:bodyPr/>
          <a:lstStyle/>
          <a:p>
            <a:r>
              <a:rPr lang="de-DE" dirty="0"/>
              <a:t>Outline</a:t>
            </a:r>
          </a:p>
        </p:txBody>
      </p:sp>
      <p:pic>
        <p:nvPicPr>
          <p:cNvPr id="24" name="Picture 23" descr="A picture containing green&#10;&#10;Description automatically generated">
            <a:extLst>
              <a:ext uri="{FF2B5EF4-FFF2-40B4-BE49-F238E27FC236}">
                <a16:creationId xmlns:a16="http://schemas.microsoft.com/office/drawing/2014/main" id="{37CB1574-3E65-1DB4-F14F-38B73958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764" y="1367608"/>
            <a:ext cx="4462358" cy="4462358"/>
          </a:xfrm>
          <a:prstGeom prst="rect">
            <a:avLst/>
          </a:prstGeom>
        </p:spPr>
      </p:pic>
      <p:sp>
        <p:nvSpPr>
          <p:cNvPr id="13" name="TextBox 12">
            <a:extLst>
              <a:ext uri="{FF2B5EF4-FFF2-40B4-BE49-F238E27FC236}">
                <a16:creationId xmlns:a16="http://schemas.microsoft.com/office/drawing/2014/main" id="{75E2B683-31B4-0E9C-6442-5DBB9179FA92}"/>
              </a:ext>
            </a:extLst>
          </p:cNvPr>
          <p:cNvSpPr txBox="1"/>
          <p:nvPr/>
        </p:nvSpPr>
        <p:spPr>
          <a:xfrm>
            <a:off x="6303765" y="5857598"/>
            <a:ext cx="4462358" cy="218586"/>
          </a:xfrm>
          <a:prstGeom prst="rect">
            <a:avLst/>
          </a:prstGeom>
          <a:noFill/>
        </p:spPr>
        <p:txBody>
          <a:bodyPr wrap="squar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400" dirty="0">
                <a:solidFill>
                  <a:prstClr val="black"/>
                </a:solidFill>
                <a:latin typeface="Arial"/>
              </a:rPr>
              <a:t>FAD (red), NADH (green) MPM image of colon tissue</a:t>
            </a:r>
            <a:endParaRPr kumimoji="0" lang="en-DE"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41361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4969" y="6634666"/>
            <a:ext cx="849593" cy="123111"/>
          </a:xfrm>
        </p:spPr>
        <p:txBody>
          <a:bodyPr/>
          <a:lstStyle/>
          <a:p>
            <a:fld id="{798833C5-D919-404D-AC90-E05DAD242BAE}" type="datetime4">
              <a:rPr lang="de-DE" smtClean="0"/>
              <a:t>20.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79717" y="6634666"/>
            <a:ext cx="193964" cy="123111"/>
          </a:xfrm>
        </p:spPr>
        <p:txBody>
          <a:bodyPr/>
          <a:lstStyle/>
          <a:p>
            <a:fld id="{D949F9DF-37BD-4CD6-BF49-65BA579E1D7A}" type="slidenum">
              <a:rPr lang="de-DE" smtClean="0"/>
              <a:pPr/>
              <a:t>20</a:t>
            </a:fld>
            <a:endParaRPr lang="de-DE" dirty="0"/>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Neural Network</a:t>
            </a:r>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Exploitation </a:t>
            </a:r>
            <a:r>
              <a:rPr lang="de-DE" dirty="0" err="1"/>
              <a:t>phase</a:t>
            </a:r>
            <a:r>
              <a:rPr lang="de-DE" dirty="0"/>
              <a:t> </a:t>
            </a:r>
            <a:r>
              <a:rPr lang="de-DE" dirty="0" err="1"/>
              <a:t>for</a:t>
            </a:r>
            <a:r>
              <a:rPr lang="de-DE" dirty="0"/>
              <a:t> Deep Learning </a:t>
            </a:r>
            <a:r>
              <a:rPr lang="de-DE" dirty="0" err="1"/>
              <a:t>approach</a:t>
            </a:r>
            <a:endParaRPr lang="de-DE" dirty="0"/>
          </a:p>
        </p:txBody>
      </p:sp>
      <p:pic>
        <p:nvPicPr>
          <p:cNvPr id="6" name="Picture 5">
            <a:extLst>
              <a:ext uri="{FF2B5EF4-FFF2-40B4-BE49-F238E27FC236}">
                <a16:creationId xmlns:a16="http://schemas.microsoft.com/office/drawing/2014/main" id="{09657F06-1126-A124-60BD-531C687F1F0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r="50035" b="49369"/>
          <a:stretch/>
        </p:blipFill>
        <p:spPr>
          <a:xfrm>
            <a:off x="201264" y="2805803"/>
            <a:ext cx="2072320" cy="1960469"/>
          </a:xfrm>
          <a:prstGeom prst="rect">
            <a:avLst/>
          </a:prstGeom>
          <a:scene3d>
            <a:camera prst="isometricOffAxis2Right"/>
            <a:lightRig rig="threePt" dir="t"/>
          </a:scene3d>
          <a:sp3d extrusionH="254000" contourW="12700" prstMaterial="matte">
            <a:contourClr>
              <a:schemeClr val="bg1"/>
            </a:contourClr>
          </a:sp3d>
        </p:spPr>
      </p:pic>
      <p:grpSp>
        <p:nvGrpSpPr>
          <p:cNvPr id="12" name="Group 11">
            <a:extLst>
              <a:ext uri="{FF2B5EF4-FFF2-40B4-BE49-F238E27FC236}">
                <a16:creationId xmlns:a16="http://schemas.microsoft.com/office/drawing/2014/main" id="{0393DBF2-BCDA-127B-10C3-E12885E551CA}"/>
              </a:ext>
            </a:extLst>
          </p:cNvPr>
          <p:cNvGrpSpPr/>
          <p:nvPr/>
        </p:nvGrpSpPr>
        <p:grpSpPr>
          <a:xfrm>
            <a:off x="2068370" y="3098090"/>
            <a:ext cx="1645107" cy="1377364"/>
            <a:chOff x="7732817" y="1253835"/>
            <a:chExt cx="926274" cy="787729"/>
          </a:xfrm>
        </p:grpSpPr>
        <p:grpSp>
          <p:nvGrpSpPr>
            <p:cNvPr id="14" name="Group 13">
              <a:extLst>
                <a:ext uri="{FF2B5EF4-FFF2-40B4-BE49-F238E27FC236}">
                  <a16:creationId xmlns:a16="http://schemas.microsoft.com/office/drawing/2014/main" id="{E21470BE-3A13-BAB7-1B0E-62BE694C427B}"/>
                </a:ext>
              </a:extLst>
            </p:cNvPr>
            <p:cNvGrpSpPr/>
            <p:nvPr/>
          </p:nvGrpSpPr>
          <p:grpSpPr>
            <a:xfrm>
              <a:off x="7732817" y="1253835"/>
              <a:ext cx="926274" cy="787729"/>
              <a:chOff x="3986151" y="3887190"/>
              <a:chExt cx="926274" cy="787729"/>
            </a:xfrm>
          </p:grpSpPr>
          <p:sp>
            <p:nvSpPr>
              <p:cNvPr id="16" name="Trapezium 15">
                <a:extLst>
                  <a:ext uri="{FF2B5EF4-FFF2-40B4-BE49-F238E27FC236}">
                    <a16:creationId xmlns:a16="http://schemas.microsoft.com/office/drawing/2014/main" id="{06BA3441-7CD1-C4AF-55FE-479CB3EB5637}"/>
                  </a:ext>
                </a:extLst>
              </p:cNvPr>
              <p:cNvSpPr/>
              <p:nvPr/>
            </p:nvSpPr>
            <p:spPr>
              <a:xfrm rot="5400000">
                <a:off x="3823855" y="4049486"/>
                <a:ext cx="787729" cy="463137"/>
              </a:xfrm>
              <a:prstGeom prst="trapezoid">
                <a:avLst>
                  <a:gd name="adj" fmla="val 51923"/>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Trapezium 16">
                <a:extLst>
                  <a:ext uri="{FF2B5EF4-FFF2-40B4-BE49-F238E27FC236}">
                    <a16:creationId xmlns:a16="http://schemas.microsoft.com/office/drawing/2014/main" id="{8D6FA6F6-4A49-9964-FC8C-21B31A9C1FAB}"/>
                  </a:ext>
                </a:extLst>
              </p:cNvPr>
              <p:cNvSpPr/>
              <p:nvPr/>
            </p:nvSpPr>
            <p:spPr>
              <a:xfrm rot="16200000">
                <a:off x="4286992" y="4049486"/>
                <a:ext cx="787729" cy="463137"/>
              </a:xfrm>
              <a:prstGeom prst="trapezoid">
                <a:avLst>
                  <a:gd name="adj" fmla="val 51923"/>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5" name="TextBox 14">
              <a:extLst>
                <a:ext uri="{FF2B5EF4-FFF2-40B4-BE49-F238E27FC236}">
                  <a16:creationId xmlns:a16="http://schemas.microsoft.com/office/drawing/2014/main" id="{3618B20A-36E7-BBF1-CE09-C6B13B5EE412}"/>
                </a:ext>
              </a:extLst>
            </p:cNvPr>
            <p:cNvSpPr txBox="1"/>
            <p:nvPr/>
          </p:nvSpPr>
          <p:spPr>
            <a:xfrm>
              <a:off x="8012549" y="1587599"/>
              <a:ext cx="380161" cy="140816"/>
            </a:xfrm>
            <a:prstGeom prst="rect">
              <a:avLst/>
            </a:prstGeom>
            <a:noFill/>
          </p:spPr>
          <p:txBody>
            <a:bodyPr wrap="none" rtlCol="0">
              <a:spAutoFit/>
            </a:bodyPr>
            <a:lstStyle/>
            <a:p>
              <a:pPr algn="ctr"/>
              <a:r>
                <a:rPr lang="en-DE" sz="1000" dirty="0">
                  <a:ln w="0"/>
                  <a:solidFill>
                    <a:schemeClr val="bg2"/>
                  </a:solidFill>
                  <a:effectLst>
                    <a:outerShdw blurRad="50800" dist="38100" dir="2700000" algn="tl" rotWithShape="0">
                      <a:prstClr val="black">
                        <a:alpha val="40000"/>
                      </a:prstClr>
                    </a:outerShdw>
                  </a:effectLst>
                </a:rPr>
                <a:t>MBT-net</a:t>
              </a:r>
            </a:p>
          </p:txBody>
        </p:sp>
      </p:grpSp>
      <p:pic>
        <p:nvPicPr>
          <p:cNvPr id="18" name="Picture 17">
            <a:extLst>
              <a:ext uri="{FF2B5EF4-FFF2-40B4-BE49-F238E27FC236}">
                <a16:creationId xmlns:a16="http://schemas.microsoft.com/office/drawing/2014/main" id="{08700769-B3A0-DBDB-6D0A-46E345C1924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0000"/>
                    </a14:imgEffect>
                  </a14:imgLayer>
                </a14:imgProps>
              </a:ext>
            </a:extLst>
          </a:blip>
          <a:stretch>
            <a:fillRect/>
          </a:stretch>
        </p:blipFill>
        <p:spPr>
          <a:xfrm>
            <a:off x="3781913" y="2805803"/>
            <a:ext cx="2072320" cy="1932497"/>
          </a:xfrm>
          <a:prstGeom prst="rect">
            <a:avLst/>
          </a:prstGeom>
          <a:ln>
            <a:noFill/>
          </a:ln>
          <a:effectLst>
            <a:outerShdw blurRad="225425" dist="50800" dir="5220000" algn="ctr">
              <a:srgbClr val="000000">
                <a:alpha val="33000"/>
              </a:srgbClr>
            </a:outerShdw>
          </a:effectLst>
          <a:scene3d>
            <a:camera prst="isometricOffAxis2Right"/>
            <a:lightRig rig="threePt" dir="t"/>
          </a:scene3d>
          <a:sp3d extrusionH="254000" contourW="12700" prstMaterial="matte">
            <a:contourClr>
              <a:schemeClr val="bg1"/>
            </a:contourClr>
          </a:sp3d>
        </p:spPr>
      </p:pic>
      <p:cxnSp>
        <p:nvCxnSpPr>
          <p:cNvPr id="20" name="Straight Arrow Connector 19">
            <a:extLst>
              <a:ext uri="{FF2B5EF4-FFF2-40B4-BE49-F238E27FC236}">
                <a16:creationId xmlns:a16="http://schemas.microsoft.com/office/drawing/2014/main" id="{1281CB5A-904B-B997-C5ED-3FC7518D4FC0}"/>
              </a:ext>
            </a:extLst>
          </p:cNvPr>
          <p:cNvCxnSpPr>
            <a:cxnSpLocks/>
          </p:cNvCxnSpPr>
          <p:nvPr/>
        </p:nvCxnSpPr>
        <p:spPr>
          <a:xfrm>
            <a:off x="1369250" y="3786036"/>
            <a:ext cx="655667"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89C610-BECD-6B2A-0B7D-D9A4183943C1}"/>
              </a:ext>
            </a:extLst>
          </p:cNvPr>
          <p:cNvCxnSpPr>
            <a:cxnSpLocks/>
            <a:stCxn id="17" idx="2"/>
          </p:cNvCxnSpPr>
          <p:nvPr/>
        </p:nvCxnSpPr>
        <p:spPr>
          <a:xfrm>
            <a:off x="3713477" y="3786772"/>
            <a:ext cx="398329"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1EFBE11-EC08-B192-388D-F07992FE796E}"/>
              </a:ext>
            </a:extLst>
          </p:cNvPr>
          <p:cNvSpPr/>
          <p:nvPr/>
        </p:nvSpPr>
        <p:spPr>
          <a:xfrm>
            <a:off x="7938829" y="3228690"/>
            <a:ext cx="1446173" cy="952237"/>
          </a:xfrm>
          <a:prstGeom prst="rect">
            <a:avLst/>
          </a:prstGeom>
          <a:solidFill>
            <a:schemeClr val="accent1"/>
          </a:solidFill>
          <a:ln>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schemeClr val="bg2"/>
                </a:solidFill>
                <a:effectLst/>
                <a:uLnTx/>
                <a:uFillTx/>
                <a:latin typeface="Arial"/>
                <a:ea typeface="+mn-ea"/>
                <a:cs typeface="+mn-cs"/>
              </a:rPr>
              <a:t>Conventional threshold method for cell quantification</a:t>
            </a:r>
          </a:p>
        </p:txBody>
      </p:sp>
      <p:cxnSp>
        <p:nvCxnSpPr>
          <p:cNvPr id="28" name="Straight Arrow Connector 27">
            <a:extLst>
              <a:ext uri="{FF2B5EF4-FFF2-40B4-BE49-F238E27FC236}">
                <a16:creationId xmlns:a16="http://schemas.microsoft.com/office/drawing/2014/main" id="{64B13ADC-DA1E-DE62-A2B0-7158BC912B70}"/>
              </a:ext>
            </a:extLst>
          </p:cNvPr>
          <p:cNvCxnSpPr>
            <a:cxnSpLocks/>
          </p:cNvCxnSpPr>
          <p:nvPr/>
        </p:nvCxnSpPr>
        <p:spPr>
          <a:xfrm>
            <a:off x="7201688" y="3704807"/>
            <a:ext cx="699538"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Table 33">
            <a:extLst>
              <a:ext uri="{FF2B5EF4-FFF2-40B4-BE49-F238E27FC236}">
                <a16:creationId xmlns:a16="http://schemas.microsoft.com/office/drawing/2014/main" id="{883851E5-1959-A6BF-180F-2A4AAAFAD741}"/>
              </a:ext>
            </a:extLst>
          </p:cNvPr>
          <p:cNvGraphicFramePr>
            <a:graphicFrameLocks noGrp="1"/>
          </p:cNvGraphicFramePr>
          <p:nvPr>
            <p:extLst>
              <p:ext uri="{D42A27DB-BD31-4B8C-83A1-F6EECF244321}">
                <p14:modId xmlns:p14="http://schemas.microsoft.com/office/powerpoint/2010/main" val="1390683907"/>
              </p:ext>
            </p:extLst>
          </p:nvPr>
        </p:nvGraphicFramePr>
        <p:xfrm>
          <a:off x="10152415" y="2117589"/>
          <a:ext cx="1483776" cy="3174437"/>
        </p:xfrm>
        <a:graphic>
          <a:graphicData uri="http://schemas.openxmlformats.org/drawingml/2006/table">
            <a:tbl>
              <a:tblPr>
                <a:tableStyleId>{5C22544A-7EE6-4342-B048-85BDC9FD1C3A}</a:tableStyleId>
              </a:tblPr>
              <a:tblGrid>
                <a:gridCol w="292751">
                  <a:extLst>
                    <a:ext uri="{9D8B030D-6E8A-4147-A177-3AD203B41FA5}">
                      <a16:colId xmlns:a16="http://schemas.microsoft.com/office/drawing/2014/main" val="666303886"/>
                    </a:ext>
                  </a:extLst>
                </a:gridCol>
                <a:gridCol w="673916">
                  <a:extLst>
                    <a:ext uri="{9D8B030D-6E8A-4147-A177-3AD203B41FA5}">
                      <a16:colId xmlns:a16="http://schemas.microsoft.com/office/drawing/2014/main" val="135482692"/>
                    </a:ext>
                  </a:extLst>
                </a:gridCol>
                <a:gridCol w="182880">
                  <a:extLst>
                    <a:ext uri="{9D8B030D-6E8A-4147-A177-3AD203B41FA5}">
                      <a16:colId xmlns:a16="http://schemas.microsoft.com/office/drawing/2014/main" val="1094685215"/>
                    </a:ext>
                  </a:extLst>
                </a:gridCol>
                <a:gridCol w="163961">
                  <a:extLst>
                    <a:ext uri="{9D8B030D-6E8A-4147-A177-3AD203B41FA5}">
                      <a16:colId xmlns:a16="http://schemas.microsoft.com/office/drawing/2014/main" val="1783065863"/>
                    </a:ext>
                  </a:extLst>
                </a:gridCol>
                <a:gridCol w="170268">
                  <a:extLst>
                    <a:ext uri="{9D8B030D-6E8A-4147-A177-3AD203B41FA5}">
                      <a16:colId xmlns:a16="http://schemas.microsoft.com/office/drawing/2014/main" val="2479104506"/>
                    </a:ext>
                  </a:extLst>
                </a:gridCol>
              </a:tblGrid>
              <a:tr h="154710">
                <a:tc>
                  <a:txBody>
                    <a:bodyPr/>
                    <a:lstStyle/>
                    <a:p>
                      <a:pPr algn="r" fontAlgn="b"/>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b="0" i="0" u="none" strike="noStrike" dirty="0">
                          <a:solidFill>
                            <a:srgbClr val="000000"/>
                          </a:solidFill>
                          <a:effectLst/>
                          <a:latin typeface="Calibri" panose="020F0502020204030204" pitchFamily="34" charset="0"/>
                        </a:rPr>
                        <a:t>Class</a:t>
                      </a:r>
                    </a:p>
                  </a:txBody>
                  <a:tcPr marL="6911" marR="6911" marT="6911" marB="0" anchor="b"/>
                </a:tc>
                <a:tc>
                  <a:txBody>
                    <a:bodyPr/>
                    <a:lstStyle/>
                    <a:p>
                      <a:pPr algn="r" fontAlgn="b"/>
                      <a:r>
                        <a:rPr lang="en-DE" sz="900" b="0" i="0" u="none" strike="noStrike" dirty="0">
                          <a:solidFill>
                            <a:srgbClr val="000000"/>
                          </a:solidFill>
                          <a:effectLst/>
                          <a:latin typeface="Calibri" panose="020F0502020204030204" pitchFamily="34" charset="0"/>
                        </a:rPr>
                        <a:t>x</a:t>
                      </a:r>
                    </a:p>
                  </a:txBody>
                  <a:tcPr marL="6911" marR="6911" marT="6911" marB="0" anchor="b"/>
                </a:tc>
                <a:tc>
                  <a:txBody>
                    <a:bodyPr/>
                    <a:lstStyle/>
                    <a:p>
                      <a:pPr algn="r" fontAlgn="b"/>
                      <a:r>
                        <a:rPr lang="en-DE" sz="900" b="0" i="0" u="none" strike="noStrike" dirty="0">
                          <a:solidFill>
                            <a:srgbClr val="000000"/>
                          </a:solidFill>
                          <a:effectLst/>
                          <a:latin typeface="Calibri" panose="020F0502020204030204" pitchFamily="34" charset="0"/>
                        </a:rPr>
                        <a:t>y</a:t>
                      </a:r>
                    </a:p>
                  </a:txBody>
                  <a:tcPr marL="6911" marR="6911" marT="6911" marB="0" anchor="b"/>
                </a:tc>
                <a:tc>
                  <a:txBody>
                    <a:bodyPr/>
                    <a:lstStyle/>
                    <a:p>
                      <a:pPr algn="r" fontAlgn="b"/>
                      <a:r>
                        <a:rPr lang="en-DE" sz="900" b="0" i="0" u="none" strike="noStrike" dirty="0">
                          <a:solidFill>
                            <a:srgbClr val="000000"/>
                          </a:solidFill>
                          <a:effectLst/>
                          <a:latin typeface="Calibri" panose="020F0502020204030204" pitchFamily="34" charset="0"/>
                        </a:rPr>
                        <a:t>z</a:t>
                      </a:r>
                    </a:p>
                  </a:txBody>
                  <a:tcPr marL="6911" marR="6911" marT="6911" marB="0" anchor="b"/>
                </a:tc>
                <a:extLst>
                  <a:ext uri="{0D108BD9-81ED-4DB2-BD59-A6C34878D82A}">
                    <a16:rowId xmlns:a16="http://schemas.microsoft.com/office/drawing/2014/main" val="4122538099"/>
                  </a:ext>
                </a:extLst>
              </a:tr>
              <a:tr h="154710">
                <a:tc>
                  <a:txBody>
                    <a:bodyPr/>
                    <a:lstStyle/>
                    <a:p>
                      <a:pPr algn="r" fontAlgn="b"/>
                      <a:r>
                        <a:rPr lang="en-DE" sz="900" u="none" strike="noStrike" dirty="0">
                          <a:effectLst/>
                        </a:rPr>
                        <a:t>0</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dirty="0">
                          <a:effectLst/>
                        </a:rPr>
                        <a:t>19</a:t>
                      </a:r>
                      <a:endParaRPr lang="en-DE" sz="9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4141291"/>
                  </a:ext>
                </a:extLst>
              </a:tr>
              <a:tr h="154710">
                <a:tc>
                  <a:txBody>
                    <a:bodyPr/>
                    <a:lstStyle/>
                    <a:p>
                      <a:pPr algn="r" fontAlgn="b"/>
                      <a:r>
                        <a:rPr lang="en-DE" sz="900" u="none" strike="noStrike" dirty="0">
                          <a:effectLst/>
                        </a:rPr>
                        <a:t>1</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dirty="0">
                          <a:effectLst/>
                        </a:rPr>
                        <a:t>30</a:t>
                      </a:r>
                      <a:endParaRPr lang="en-DE" sz="9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708395978"/>
                  </a:ext>
                </a:extLst>
              </a:tr>
              <a:tr h="154710">
                <a:tc>
                  <a:txBody>
                    <a:bodyPr/>
                    <a:lstStyle/>
                    <a:p>
                      <a:pPr algn="r" fontAlgn="b"/>
                      <a:r>
                        <a:rPr lang="en-DE" sz="900" u="none" strike="noStrike">
                          <a:effectLst/>
                        </a:rPr>
                        <a:t>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83</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20</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14376660"/>
                  </a:ext>
                </a:extLst>
              </a:tr>
              <a:tr h="154710">
                <a:tc>
                  <a:txBody>
                    <a:bodyPr/>
                    <a:lstStyle/>
                    <a:p>
                      <a:pPr algn="r" fontAlgn="b"/>
                      <a:r>
                        <a:rPr lang="en-DE" sz="900" u="none" strike="noStrike" dirty="0">
                          <a:effectLst/>
                        </a:rPr>
                        <a:t>3</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17</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33668452"/>
                  </a:ext>
                </a:extLst>
              </a:tr>
              <a:tr h="154710">
                <a:tc>
                  <a:txBody>
                    <a:bodyPr/>
                    <a:lstStyle/>
                    <a:p>
                      <a:pPr algn="r" fontAlgn="b"/>
                      <a:r>
                        <a:rPr lang="en-DE" sz="900" u="none" strike="noStrike">
                          <a:effectLst/>
                        </a:rPr>
                        <a:t>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16</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75753314"/>
                  </a:ext>
                </a:extLst>
              </a:tr>
              <a:tr h="154710">
                <a:tc>
                  <a:txBody>
                    <a:bodyPr/>
                    <a:lstStyle/>
                    <a:p>
                      <a:pPr algn="r" fontAlgn="b"/>
                      <a:r>
                        <a:rPr lang="en-DE" sz="900" u="none" strike="noStrike" dirty="0">
                          <a:effectLst/>
                        </a:rPr>
                        <a:t>5</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12</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727552463"/>
                  </a:ext>
                </a:extLst>
              </a:tr>
              <a:tr h="154710">
                <a:tc>
                  <a:txBody>
                    <a:bodyPr/>
                    <a:lstStyle/>
                    <a:p>
                      <a:pPr algn="r" fontAlgn="b"/>
                      <a:r>
                        <a:rPr lang="en-DE" sz="900" u="none" strike="noStrike">
                          <a:effectLst/>
                        </a:rPr>
                        <a:t>6</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66983255"/>
                  </a:ext>
                </a:extLst>
              </a:tr>
              <a:tr h="154710">
                <a:tc>
                  <a:txBody>
                    <a:bodyPr/>
                    <a:lstStyle/>
                    <a:p>
                      <a:pPr algn="r" fontAlgn="b"/>
                      <a:r>
                        <a:rPr lang="en-DE" sz="900" u="none" strike="noStrike">
                          <a:effectLst/>
                        </a:rPr>
                        <a:t>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11</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719605449"/>
                  </a:ext>
                </a:extLst>
              </a:tr>
              <a:tr h="154710">
                <a:tc>
                  <a:txBody>
                    <a:bodyPr/>
                    <a:lstStyle/>
                    <a:p>
                      <a:pPr algn="r" fontAlgn="b"/>
                      <a:r>
                        <a:rPr lang="en-DE" sz="900" u="none" strike="noStrike">
                          <a:effectLst/>
                        </a:rPr>
                        <a:t>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47107284"/>
                  </a:ext>
                </a:extLst>
              </a:tr>
              <a:tr h="154710">
                <a:tc>
                  <a:txBody>
                    <a:bodyPr/>
                    <a:lstStyle/>
                    <a:p>
                      <a:pPr algn="r" fontAlgn="b"/>
                      <a:r>
                        <a:rPr lang="en-DE" sz="900" u="none" strike="noStrike">
                          <a:effectLst/>
                        </a:rPr>
                        <a:t>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86</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558843905"/>
                  </a:ext>
                </a:extLst>
              </a:tr>
              <a:tr h="154710">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1036935846"/>
                  </a:ext>
                </a:extLst>
              </a:tr>
              <a:tr h="154710">
                <a:tc>
                  <a:txBody>
                    <a:bodyPr/>
                    <a:lstStyle/>
                    <a:p>
                      <a:pPr algn="r" fontAlgn="b"/>
                      <a:r>
                        <a:rPr lang="en-DE" sz="900" u="none" strike="noStrike">
                          <a:effectLst/>
                        </a:rPr>
                        <a:t>11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27</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190436153"/>
                  </a:ext>
                </a:extLst>
              </a:tr>
              <a:tr h="154710">
                <a:tc>
                  <a:txBody>
                    <a:bodyPr/>
                    <a:lstStyle/>
                    <a:p>
                      <a:pPr algn="r" fontAlgn="b"/>
                      <a:r>
                        <a:rPr lang="en-DE" sz="900" u="none" strike="noStrike">
                          <a:effectLst/>
                        </a:rPr>
                        <a:t>12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26680323"/>
                  </a:ext>
                </a:extLst>
              </a:tr>
              <a:tr h="130333">
                <a:tc>
                  <a:txBody>
                    <a:bodyPr/>
                    <a:lstStyle/>
                    <a:p>
                      <a:pPr algn="r" fontAlgn="b"/>
                      <a:r>
                        <a:rPr lang="en-DE" sz="900" u="none" strike="noStrike">
                          <a:effectLst/>
                        </a:rPr>
                        <a:t>13</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23</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596726509"/>
                  </a:ext>
                </a:extLst>
              </a:tr>
              <a:tr h="130333">
                <a:tc>
                  <a:txBody>
                    <a:bodyPr/>
                    <a:lstStyle/>
                    <a:p>
                      <a:pPr algn="r" fontAlgn="b"/>
                      <a:r>
                        <a:rPr lang="en-DE" sz="900" u="none" strike="noStrike">
                          <a:effectLst/>
                        </a:rPr>
                        <a:t>14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74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126432412"/>
                  </a:ext>
                </a:extLst>
              </a:tr>
              <a:tr h="130333">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74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047134260"/>
                  </a:ext>
                </a:extLst>
              </a:tr>
              <a:tr h="130333">
                <a:tc>
                  <a:txBody>
                    <a:bodyPr/>
                    <a:lstStyle/>
                    <a:p>
                      <a:pPr algn="r" fontAlgn="b"/>
                      <a:r>
                        <a:rPr lang="en-DE" sz="900" u="none" strike="noStrike">
                          <a:effectLst/>
                        </a:rPr>
                        <a:t>16</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90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31</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480516683"/>
                  </a:ext>
                </a:extLst>
              </a:tr>
              <a:tr h="130333">
                <a:tc>
                  <a:txBody>
                    <a:bodyPr/>
                    <a:lstStyle/>
                    <a:p>
                      <a:pPr algn="r" fontAlgn="b"/>
                      <a:r>
                        <a:rPr lang="en-DE" sz="900" u="none" strike="noStrike">
                          <a:effectLst/>
                        </a:rPr>
                        <a:t>17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68185238"/>
                  </a:ext>
                </a:extLst>
              </a:tr>
              <a:tr h="130333">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92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12</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52726653"/>
                  </a:ext>
                </a:extLst>
              </a:tr>
              <a:tr h="130333">
                <a:tc>
                  <a:txBody>
                    <a:bodyPr/>
                    <a:lstStyle/>
                    <a:p>
                      <a:pPr algn="r" fontAlgn="b"/>
                      <a:r>
                        <a:rPr lang="en-DE" sz="900" u="none" strike="noStrike">
                          <a:effectLst/>
                        </a:rPr>
                        <a:t>19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dirty="0">
                          <a:effectLst/>
                        </a:rPr>
                        <a:t>16</a:t>
                      </a:r>
                      <a:endParaRPr lang="en-DE" sz="9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924979182"/>
                  </a:ext>
                </a:extLst>
              </a:tr>
            </a:tbl>
          </a:graphicData>
        </a:graphic>
      </p:graphicFrame>
      <p:cxnSp>
        <p:nvCxnSpPr>
          <p:cNvPr id="36" name="Straight Arrow Connector 35">
            <a:extLst>
              <a:ext uri="{FF2B5EF4-FFF2-40B4-BE49-F238E27FC236}">
                <a16:creationId xmlns:a16="http://schemas.microsoft.com/office/drawing/2014/main" id="{3408FE66-38D5-437B-8FC3-602788A90559}"/>
              </a:ext>
            </a:extLst>
          </p:cNvPr>
          <p:cNvCxnSpPr>
            <a:stCxn id="25" idx="3"/>
            <a:endCxn id="34" idx="1"/>
          </p:cNvCxnSpPr>
          <p:nvPr/>
        </p:nvCxnSpPr>
        <p:spPr>
          <a:xfrm flipV="1">
            <a:off x="9385002" y="3704807"/>
            <a:ext cx="767413" cy="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9B571C-F2DA-0E0D-04FF-F26C8197A65E}"/>
              </a:ext>
            </a:extLst>
          </p:cNvPr>
          <p:cNvSpPr txBox="1"/>
          <p:nvPr/>
        </p:nvSpPr>
        <p:spPr>
          <a:xfrm>
            <a:off x="3202219" y="1695495"/>
            <a:ext cx="6182783" cy="312265"/>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000" b="1" i="0" u="none" strike="noStrike" kern="1200" cap="none" spc="0" normalizeH="0" baseline="0" noProof="0" dirty="0">
                <a:ln>
                  <a:noFill/>
                </a:ln>
                <a:solidFill>
                  <a:prstClr val="black"/>
                </a:solidFill>
                <a:effectLst/>
                <a:uLnTx/>
                <a:uFillTx/>
                <a:latin typeface="Arial"/>
                <a:ea typeface="+mn-ea"/>
                <a:cs typeface="+mn-cs"/>
              </a:rPr>
              <a:t>Aim:</a:t>
            </a:r>
            <a:r>
              <a:rPr kumimoji="0" lang="en-DE" sz="2000" i="0" u="none" strike="noStrike" kern="1200" cap="none" spc="0" normalizeH="0" baseline="0" noProof="0" dirty="0">
                <a:ln>
                  <a:noFill/>
                </a:ln>
                <a:solidFill>
                  <a:prstClr val="black"/>
                </a:solidFill>
                <a:effectLst/>
                <a:uLnTx/>
                <a:uFillTx/>
                <a:latin typeface="Arial"/>
                <a:ea typeface="+mn-ea"/>
                <a:cs typeface="+mn-cs"/>
              </a:rPr>
              <a:t> Network predicts each cell position for each class</a:t>
            </a:r>
          </a:p>
        </p:txBody>
      </p:sp>
      <p:grpSp>
        <p:nvGrpSpPr>
          <p:cNvPr id="40" name="Group 39">
            <a:extLst>
              <a:ext uri="{FF2B5EF4-FFF2-40B4-BE49-F238E27FC236}">
                <a16:creationId xmlns:a16="http://schemas.microsoft.com/office/drawing/2014/main" id="{47AAB126-D246-731E-D6C3-2E46C0F84ED0}"/>
              </a:ext>
            </a:extLst>
          </p:cNvPr>
          <p:cNvGrpSpPr/>
          <p:nvPr/>
        </p:nvGrpSpPr>
        <p:grpSpPr>
          <a:xfrm>
            <a:off x="5733200" y="3258792"/>
            <a:ext cx="1851094" cy="1135748"/>
            <a:chOff x="5733200" y="3258792"/>
            <a:chExt cx="1851094" cy="1135748"/>
          </a:xfrm>
        </p:grpSpPr>
        <p:pic>
          <p:nvPicPr>
            <p:cNvPr id="7" name="Picture 6">
              <a:extLst>
                <a:ext uri="{FF2B5EF4-FFF2-40B4-BE49-F238E27FC236}">
                  <a16:creationId xmlns:a16="http://schemas.microsoft.com/office/drawing/2014/main" id="{7CFA5C44-0624-F14A-1C98-60617F1F33E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100000"/>
                      </a14:imgEffect>
                      <a14:imgEffect>
                        <a14:brightnessContrast bright="78000"/>
                      </a14:imgEffect>
                    </a14:imgLayer>
                  </a14:imgProps>
                </a:ext>
              </a:extLst>
            </a:blip>
            <a:srcRect l="50000" t="53829"/>
            <a:stretch/>
          </p:blipFill>
          <p:spPr>
            <a:xfrm>
              <a:off x="5733200" y="3258792"/>
              <a:ext cx="1266703" cy="1092005"/>
            </a:xfrm>
            <a:prstGeom prst="rect">
              <a:avLst/>
            </a:prstGeom>
            <a:ln>
              <a:noFill/>
            </a:ln>
            <a:effectLst>
              <a:outerShdw blurRad="225425" dist="50800" dir="5220000" algn="ctr">
                <a:srgbClr val="000000">
                  <a:alpha val="33000"/>
                </a:srgbClr>
              </a:outerShdw>
            </a:effectLst>
            <a:scene3d>
              <a:camera prst="isometricOffAxis2Right"/>
              <a:lightRig rig="harsh" dir="t">
                <a:rot lat="0" lon="0" rev="3000000"/>
              </a:lightRig>
            </a:scene3d>
            <a:sp3d extrusionH="254000" contourW="12700">
              <a:bevelT w="82550" h="44450" prst="angle"/>
              <a:bevelB w="82550" h="44450" prst="angle"/>
              <a:contourClr>
                <a:srgbClr val="FFFFFF"/>
              </a:contourClr>
            </a:sp3d>
          </p:spPr>
        </p:pic>
        <p:pic>
          <p:nvPicPr>
            <p:cNvPr id="11" name="Picture 10">
              <a:extLst>
                <a:ext uri="{FF2B5EF4-FFF2-40B4-BE49-F238E27FC236}">
                  <a16:creationId xmlns:a16="http://schemas.microsoft.com/office/drawing/2014/main" id="{3CD8AE55-082F-E6E3-5AF3-1DAD207C0E5C}"/>
                </a:ext>
              </a:extLst>
            </p:cNvPr>
            <p:cNvPicPr>
              <a:picLocks noChangeAspect="1"/>
            </p:cNvPicPr>
            <p:nvPr/>
          </p:nvPicPr>
          <p:blipFill rotWithShape="1">
            <a:blip r:embed="rId7">
              <a:extLst>
                <a:ext uri="{BEBA8EAE-BF5A-486C-A8C5-ECC9F3942E4B}">
                  <a14:imgProps xmlns:a14="http://schemas.microsoft.com/office/drawing/2010/main">
                    <a14:imgLayer r:embed="rId9">
                      <a14:imgEffect>
                        <a14:sharpenSoften amount="-100000"/>
                      </a14:imgEffect>
                      <a14:imgEffect>
                        <a14:brightnessContrast bright="78000"/>
                      </a14:imgEffect>
                    </a14:imgLayer>
                  </a14:imgProps>
                </a:ext>
              </a:extLst>
            </a:blip>
            <a:srcRect t="51148" r="49456"/>
            <a:stretch/>
          </p:blipFill>
          <p:spPr>
            <a:xfrm>
              <a:off x="6325582" y="3258792"/>
              <a:ext cx="1258712" cy="1135748"/>
            </a:xfrm>
            <a:prstGeom prst="rect">
              <a:avLst/>
            </a:prstGeom>
            <a:ln>
              <a:solidFill>
                <a:schemeClr val="bg2"/>
              </a:solidFill>
            </a:ln>
            <a:scene3d>
              <a:camera prst="isometricOffAxis2Right"/>
              <a:lightRig rig="threePt" dir="t"/>
            </a:scene3d>
            <a:sp3d extrusionH="254000" contourW="12700">
              <a:extrusionClr>
                <a:schemeClr val="tx1"/>
              </a:extrusionClr>
              <a:contourClr>
                <a:schemeClr val="bg1"/>
              </a:contourClr>
            </a:sp3d>
          </p:spPr>
        </p:pic>
      </p:grpSp>
      <p:cxnSp>
        <p:nvCxnSpPr>
          <p:cNvPr id="21" name="Straight Arrow Connector 20">
            <a:extLst>
              <a:ext uri="{FF2B5EF4-FFF2-40B4-BE49-F238E27FC236}">
                <a16:creationId xmlns:a16="http://schemas.microsoft.com/office/drawing/2014/main" id="{E40F92E9-ED4E-6F0E-3510-AF9F4C798D6C}"/>
              </a:ext>
            </a:extLst>
          </p:cNvPr>
          <p:cNvCxnSpPr>
            <a:cxnSpLocks/>
          </p:cNvCxnSpPr>
          <p:nvPr/>
        </p:nvCxnSpPr>
        <p:spPr>
          <a:xfrm>
            <a:off x="4905716" y="3704807"/>
            <a:ext cx="895994"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D0F03EE-B41F-22E2-1FD9-B60A436559A8}"/>
              </a:ext>
            </a:extLst>
          </p:cNvPr>
          <p:cNvSpPr txBox="1"/>
          <p:nvPr/>
        </p:nvSpPr>
        <p:spPr>
          <a:xfrm>
            <a:off x="733151" y="5437947"/>
            <a:ext cx="872034"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1.Input stack</a:t>
            </a:r>
          </a:p>
        </p:txBody>
      </p:sp>
      <p:sp>
        <p:nvSpPr>
          <p:cNvPr id="33" name="TextBox 32">
            <a:extLst>
              <a:ext uri="{FF2B5EF4-FFF2-40B4-BE49-F238E27FC236}">
                <a16:creationId xmlns:a16="http://schemas.microsoft.com/office/drawing/2014/main" id="{2046E8F2-B4E2-A1BA-7A41-EFEA282EA669}"/>
              </a:ext>
            </a:extLst>
          </p:cNvPr>
          <p:cNvSpPr txBox="1"/>
          <p:nvPr/>
        </p:nvSpPr>
        <p:spPr>
          <a:xfrm>
            <a:off x="2273386" y="5439042"/>
            <a:ext cx="1184620"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2.Neural Network</a:t>
            </a:r>
          </a:p>
        </p:txBody>
      </p:sp>
      <p:sp>
        <p:nvSpPr>
          <p:cNvPr id="35" name="TextBox 34">
            <a:extLst>
              <a:ext uri="{FF2B5EF4-FFF2-40B4-BE49-F238E27FC236}">
                <a16:creationId xmlns:a16="http://schemas.microsoft.com/office/drawing/2014/main" id="{A5C48B29-B37F-B5B6-BDE4-B18050E8E81F}"/>
              </a:ext>
            </a:extLst>
          </p:cNvPr>
          <p:cNvSpPr txBox="1"/>
          <p:nvPr/>
        </p:nvSpPr>
        <p:spPr>
          <a:xfrm>
            <a:off x="3847292" y="5437947"/>
            <a:ext cx="1519647" cy="390492"/>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3.Output Probability</a:t>
            </a:r>
            <a:br>
              <a:rPr kumimoji="0" lang="en-DE" sz="1200" b="0" i="0" u="none" strike="noStrike" kern="1200" cap="none" spc="0" normalizeH="0" baseline="0" noProof="0" dirty="0">
                <a:ln>
                  <a:noFill/>
                </a:ln>
                <a:solidFill>
                  <a:prstClr val="black"/>
                </a:solidFill>
                <a:effectLst/>
                <a:uLnTx/>
                <a:uFillTx/>
                <a:latin typeface="Arial"/>
                <a:ea typeface="+mn-ea"/>
                <a:cs typeface="+mn-cs"/>
              </a:rPr>
            </a:br>
            <a:r>
              <a:rPr kumimoji="0" lang="en-DE" sz="1200" b="0" i="0" u="none" strike="noStrike" kern="1200" cap="none" spc="0" normalizeH="0" baseline="0" noProof="0" dirty="0">
                <a:ln>
                  <a:noFill/>
                </a:ln>
                <a:solidFill>
                  <a:prstClr val="black"/>
                </a:solidFill>
                <a:effectLst/>
                <a:uLnTx/>
                <a:uFillTx/>
                <a:latin typeface="Arial"/>
                <a:ea typeface="+mn-ea"/>
                <a:cs typeface="+mn-cs"/>
              </a:rPr>
              <a:t>density function (PDF)</a:t>
            </a:r>
          </a:p>
        </p:txBody>
      </p:sp>
      <p:sp>
        <p:nvSpPr>
          <p:cNvPr id="37" name="TextBox 36">
            <a:extLst>
              <a:ext uri="{FF2B5EF4-FFF2-40B4-BE49-F238E27FC236}">
                <a16:creationId xmlns:a16="http://schemas.microsoft.com/office/drawing/2014/main" id="{C4E6BDC1-9D73-094C-DAFA-71455357FB25}"/>
              </a:ext>
            </a:extLst>
          </p:cNvPr>
          <p:cNvSpPr txBox="1"/>
          <p:nvPr/>
        </p:nvSpPr>
        <p:spPr>
          <a:xfrm>
            <a:off x="5796837" y="5436851"/>
            <a:ext cx="1426674"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4.PDF for each class</a:t>
            </a:r>
          </a:p>
        </p:txBody>
      </p:sp>
      <p:sp>
        <p:nvSpPr>
          <p:cNvPr id="38" name="TextBox 37">
            <a:extLst>
              <a:ext uri="{FF2B5EF4-FFF2-40B4-BE49-F238E27FC236}">
                <a16:creationId xmlns:a16="http://schemas.microsoft.com/office/drawing/2014/main" id="{467C82AE-90A0-2900-BE68-778B42C86B3D}"/>
              </a:ext>
            </a:extLst>
          </p:cNvPr>
          <p:cNvSpPr txBox="1"/>
          <p:nvPr/>
        </p:nvSpPr>
        <p:spPr>
          <a:xfrm>
            <a:off x="7985202" y="5436851"/>
            <a:ext cx="1176604"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5.Postprocessing</a:t>
            </a:r>
          </a:p>
        </p:txBody>
      </p:sp>
      <p:sp>
        <p:nvSpPr>
          <p:cNvPr id="39" name="TextBox 38">
            <a:extLst>
              <a:ext uri="{FF2B5EF4-FFF2-40B4-BE49-F238E27FC236}">
                <a16:creationId xmlns:a16="http://schemas.microsoft.com/office/drawing/2014/main" id="{0C9F580E-F0C4-B8C5-FC12-360737E35E47}"/>
              </a:ext>
            </a:extLst>
          </p:cNvPr>
          <p:cNvSpPr txBox="1"/>
          <p:nvPr/>
        </p:nvSpPr>
        <p:spPr>
          <a:xfrm>
            <a:off x="9956361" y="5436851"/>
            <a:ext cx="1918795"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6.Results of cell coordinates</a:t>
            </a:r>
          </a:p>
        </p:txBody>
      </p:sp>
    </p:spTree>
    <p:extLst>
      <p:ext uri="{BB962C8B-B14F-4D97-AF65-F5344CB8AC3E}">
        <p14:creationId xmlns:p14="http://schemas.microsoft.com/office/powerpoint/2010/main" val="253585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p:bldP spid="33" grpId="0"/>
      <p:bldP spid="35"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332BD25E-7A2C-CC47-A52D-9CB28E1DC663}" type="datetime4">
              <a:rPr lang="de-DE" smtClean="0"/>
              <a:t>20.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21</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Neural Network</a:t>
            </a:r>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Architecture</a:t>
            </a:r>
            <a:r>
              <a:rPr lang="ru-RU" dirty="0"/>
              <a:t> </a:t>
            </a:r>
            <a:r>
              <a:rPr lang="de-DE" dirty="0" err="1"/>
              <a:t>of</a:t>
            </a:r>
            <a:r>
              <a:rPr lang="de-DE" dirty="0"/>
              <a:t> MBT-</a:t>
            </a:r>
            <a:r>
              <a:rPr lang="de-DE" dirty="0" err="1"/>
              <a:t>net</a:t>
            </a:r>
            <a:endParaRPr lang="de-DE" dirty="0"/>
          </a:p>
        </p:txBody>
      </p:sp>
      <p:pic>
        <p:nvPicPr>
          <p:cNvPr id="71" name="Picture 70">
            <a:extLst>
              <a:ext uri="{FF2B5EF4-FFF2-40B4-BE49-F238E27FC236}">
                <a16:creationId xmlns:a16="http://schemas.microsoft.com/office/drawing/2014/main" id="{022EEB6A-DB9A-3A4A-99A6-9E64CD64C437}"/>
              </a:ext>
            </a:extLst>
          </p:cNvPr>
          <p:cNvPicPr>
            <a:picLocks noChangeAspect="1"/>
          </p:cNvPicPr>
          <p:nvPr/>
        </p:nvPicPr>
        <p:blipFill>
          <a:blip r:embed="rId3"/>
          <a:stretch>
            <a:fillRect/>
          </a:stretch>
        </p:blipFill>
        <p:spPr>
          <a:xfrm>
            <a:off x="2212655" y="1675546"/>
            <a:ext cx="7772400" cy="2470419"/>
          </a:xfrm>
          <a:prstGeom prst="rect">
            <a:avLst/>
          </a:prstGeom>
        </p:spPr>
      </p:pic>
      <p:pic>
        <p:nvPicPr>
          <p:cNvPr id="72" name="Picture 71">
            <a:extLst>
              <a:ext uri="{FF2B5EF4-FFF2-40B4-BE49-F238E27FC236}">
                <a16:creationId xmlns:a16="http://schemas.microsoft.com/office/drawing/2014/main" id="{5D90E50A-2F63-C004-2C5B-0A2A11ABD7E1}"/>
              </a:ext>
            </a:extLst>
          </p:cNvPr>
          <p:cNvPicPr>
            <a:picLocks noChangeAspect="1"/>
          </p:cNvPicPr>
          <p:nvPr/>
        </p:nvPicPr>
        <p:blipFill>
          <a:blip r:embed="rId3"/>
          <a:stretch>
            <a:fillRect/>
          </a:stretch>
        </p:blipFill>
        <p:spPr>
          <a:xfrm>
            <a:off x="2196423" y="1680957"/>
            <a:ext cx="7772400" cy="2470419"/>
          </a:xfrm>
          <a:prstGeom prst="rect">
            <a:avLst/>
          </a:prstGeom>
        </p:spPr>
      </p:pic>
      <p:pic>
        <p:nvPicPr>
          <p:cNvPr id="70" name="Picture 69">
            <a:extLst>
              <a:ext uri="{FF2B5EF4-FFF2-40B4-BE49-F238E27FC236}">
                <a16:creationId xmlns:a16="http://schemas.microsoft.com/office/drawing/2014/main" id="{E3E87422-0A54-478B-F938-60FB1A7DE47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6000"/>
                    </a14:imgEffect>
                    <a14:imgEffect>
                      <a14:brightnessContrast contrast="20000"/>
                    </a14:imgEffect>
                  </a14:imgLayer>
                </a14:imgProps>
              </a:ext>
            </a:extLst>
          </a:blip>
          <a:stretch>
            <a:fillRect/>
          </a:stretch>
        </p:blipFill>
        <p:spPr>
          <a:xfrm>
            <a:off x="2223178" y="1692755"/>
            <a:ext cx="7772400" cy="2470419"/>
          </a:xfrm>
          <a:prstGeom prst="rect">
            <a:avLst/>
          </a:prstGeom>
        </p:spPr>
      </p:pic>
      <p:sp>
        <p:nvSpPr>
          <p:cNvPr id="15" name="TextBox 14">
            <a:extLst>
              <a:ext uri="{FF2B5EF4-FFF2-40B4-BE49-F238E27FC236}">
                <a16:creationId xmlns:a16="http://schemas.microsoft.com/office/drawing/2014/main" id="{4B4AD637-CBDF-5A45-7CE1-D39FA0DB2327}"/>
              </a:ext>
            </a:extLst>
          </p:cNvPr>
          <p:cNvSpPr txBox="1"/>
          <p:nvPr/>
        </p:nvSpPr>
        <p:spPr>
          <a:xfrm>
            <a:off x="2749945" y="3486391"/>
            <a:ext cx="776175" cy="184666"/>
          </a:xfrm>
          <a:prstGeom prst="rect">
            <a:avLst/>
          </a:prstGeom>
          <a:noFill/>
        </p:spPr>
        <p:txBody>
          <a:bodyPr wrap="none" rtlCol="0">
            <a:spAutoFit/>
          </a:bodyPr>
          <a:lstStyle/>
          <a:p>
            <a:r>
              <a:rPr lang="en-DE" sz="600" dirty="0"/>
              <a:t>1 x 500 x 500 x 100</a:t>
            </a:r>
            <a:endParaRPr lang="en-DE" dirty="0"/>
          </a:p>
        </p:txBody>
      </p:sp>
      <p:sp>
        <p:nvSpPr>
          <p:cNvPr id="17" name="Rectangle 16">
            <a:extLst>
              <a:ext uri="{FF2B5EF4-FFF2-40B4-BE49-F238E27FC236}">
                <a16:creationId xmlns:a16="http://schemas.microsoft.com/office/drawing/2014/main" id="{4202506D-3CB3-258A-AFE4-B46C5E3928F9}"/>
              </a:ext>
            </a:extLst>
          </p:cNvPr>
          <p:cNvSpPr>
            <a:spLocks noChangeAspect="1"/>
          </p:cNvSpPr>
          <p:nvPr/>
        </p:nvSpPr>
        <p:spPr>
          <a:xfrm>
            <a:off x="3108190" y="2292651"/>
            <a:ext cx="59687" cy="1193740"/>
          </a:xfrm>
          <a:prstGeom prst="rect">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F2BF8E85-0B3B-1203-9DE5-2A430C1697F8}"/>
              </a:ext>
            </a:extLst>
          </p:cNvPr>
          <p:cNvSpPr>
            <a:spLocks noChangeAspect="1"/>
          </p:cNvSpPr>
          <p:nvPr/>
        </p:nvSpPr>
        <p:spPr>
          <a:xfrm>
            <a:off x="3274905" y="2591086"/>
            <a:ext cx="537187" cy="596874"/>
          </a:xfrm>
          <a:prstGeom prst="rect">
            <a:avLst/>
          </a:prstGeom>
          <a:solidFill>
            <a:srgbClr val="F3B18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18">
            <a:extLst>
              <a:ext uri="{FF2B5EF4-FFF2-40B4-BE49-F238E27FC236}">
                <a16:creationId xmlns:a16="http://schemas.microsoft.com/office/drawing/2014/main" id="{24A88AF2-C6F6-665E-3529-F94397920407}"/>
              </a:ext>
            </a:extLst>
          </p:cNvPr>
          <p:cNvSpPr>
            <a:spLocks noChangeAspect="1"/>
          </p:cNvSpPr>
          <p:nvPr/>
        </p:nvSpPr>
        <p:spPr>
          <a:xfrm>
            <a:off x="3919120" y="2740302"/>
            <a:ext cx="1074374" cy="298437"/>
          </a:xfrm>
          <a:prstGeom prst="rect">
            <a:avLst/>
          </a:prstGeom>
          <a:solidFill>
            <a:srgbClr val="F9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537565DB-1011-ABD4-79A3-9C322EFFC4C2}"/>
              </a:ext>
            </a:extLst>
          </p:cNvPr>
          <p:cNvSpPr>
            <a:spLocks noChangeAspect="1"/>
          </p:cNvSpPr>
          <p:nvPr/>
        </p:nvSpPr>
        <p:spPr>
          <a:xfrm>
            <a:off x="5100522" y="2847064"/>
            <a:ext cx="1909998" cy="8953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45D324D2-1745-2A06-5CB0-56325B2B1069}"/>
              </a:ext>
            </a:extLst>
          </p:cNvPr>
          <p:cNvSpPr>
            <a:spLocks noChangeAspect="1"/>
          </p:cNvSpPr>
          <p:nvPr/>
        </p:nvSpPr>
        <p:spPr>
          <a:xfrm>
            <a:off x="7117548" y="2740302"/>
            <a:ext cx="1074374" cy="298437"/>
          </a:xfrm>
          <a:prstGeom prst="rect">
            <a:avLst/>
          </a:prstGeom>
          <a:solidFill>
            <a:srgbClr val="B4C7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21">
            <a:extLst>
              <a:ext uri="{FF2B5EF4-FFF2-40B4-BE49-F238E27FC236}">
                <a16:creationId xmlns:a16="http://schemas.microsoft.com/office/drawing/2014/main" id="{070F7F6C-891B-ED7D-EEEA-F8A97AAC24DF}"/>
              </a:ext>
            </a:extLst>
          </p:cNvPr>
          <p:cNvSpPr>
            <a:spLocks noChangeAspect="1"/>
          </p:cNvSpPr>
          <p:nvPr/>
        </p:nvSpPr>
        <p:spPr>
          <a:xfrm>
            <a:off x="8298950" y="2591083"/>
            <a:ext cx="537187" cy="596874"/>
          </a:xfrm>
          <a:prstGeom prst="rect">
            <a:avLst/>
          </a:prstGeom>
          <a:solidFill>
            <a:srgbClr val="8FAA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4" name="Straight Arrow Connector 23">
            <a:extLst>
              <a:ext uri="{FF2B5EF4-FFF2-40B4-BE49-F238E27FC236}">
                <a16:creationId xmlns:a16="http://schemas.microsoft.com/office/drawing/2014/main" id="{5F8B9255-8E68-EFC6-95EB-1A299AC42212}"/>
              </a:ext>
            </a:extLst>
          </p:cNvPr>
          <p:cNvCxnSpPr>
            <a:cxnSpLocks/>
            <a:stCxn id="17" idx="3"/>
            <a:endCxn id="18" idx="1"/>
          </p:cNvCxnSpPr>
          <p:nvPr/>
        </p:nvCxnSpPr>
        <p:spPr>
          <a:xfrm>
            <a:off x="3167877" y="2889521"/>
            <a:ext cx="107028"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63CA8C2-5E2F-E80A-8535-346B84D81439}"/>
              </a:ext>
            </a:extLst>
          </p:cNvPr>
          <p:cNvCxnSpPr>
            <a:cxnSpLocks/>
            <a:stCxn id="18" idx="3"/>
            <a:endCxn id="19" idx="1"/>
          </p:cNvCxnSpPr>
          <p:nvPr/>
        </p:nvCxnSpPr>
        <p:spPr>
          <a:xfrm flipV="1">
            <a:off x="3812092" y="2889521"/>
            <a:ext cx="107028"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A64D9F-B724-205A-E0C7-06D47C61259A}"/>
              </a:ext>
            </a:extLst>
          </p:cNvPr>
          <p:cNvCxnSpPr>
            <a:cxnSpLocks/>
            <a:stCxn id="19" idx="3"/>
            <a:endCxn id="20" idx="1"/>
          </p:cNvCxnSpPr>
          <p:nvPr/>
        </p:nvCxnSpPr>
        <p:spPr>
          <a:xfrm>
            <a:off x="4993494" y="2889521"/>
            <a:ext cx="107028" cy="23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2C9A9F-E138-A71E-C0FD-1166DF9761C7}"/>
              </a:ext>
            </a:extLst>
          </p:cNvPr>
          <p:cNvCxnSpPr>
            <a:cxnSpLocks/>
            <a:stCxn id="20" idx="3"/>
            <a:endCxn id="21" idx="1"/>
          </p:cNvCxnSpPr>
          <p:nvPr/>
        </p:nvCxnSpPr>
        <p:spPr>
          <a:xfrm flipV="1">
            <a:off x="7010520" y="2889521"/>
            <a:ext cx="107028" cy="23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50FEBD2-3A96-18EE-DED7-5F6E7D762318}"/>
              </a:ext>
            </a:extLst>
          </p:cNvPr>
          <p:cNvCxnSpPr>
            <a:cxnSpLocks/>
            <a:stCxn id="21" idx="3"/>
            <a:endCxn id="22" idx="1"/>
          </p:cNvCxnSpPr>
          <p:nvPr/>
        </p:nvCxnSpPr>
        <p:spPr>
          <a:xfrm flipV="1">
            <a:off x="8191922" y="2889520"/>
            <a:ext cx="10702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E840790-A6A4-468F-2D73-D4A37F5B9129}"/>
              </a:ext>
            </a:extLst>
          </p:cNvPr>
          <p:cNvCxnSpPr>
            <a:cxnSpLocks/>
            <a:stCxn id="22" idx="3"/>
          </p:cNvCxnSpPr>
          <p:nvPr/>
        </p:nvCxnSpPr>
        <p:spPr>
          <a:xfrm>
            <a:off x="8836137" y="2889520"/>
            <a:ext cx="10702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2D8AA976-0118-9D3C-5CA9-B67CECE4514E}"/>
              </a:ext>
            </a:extLst>
          </p:cNvPr>
          <p:cNvCxnSpPr>
            <a:cxnSpLocks/>
            <a:stCxn id="19" idx="0"/>
            <a:endCxn id="21" idx="0"/>
          </p:cNvCxnSpPr>
          <p:nvPr/>
        </p:nvCxnSpPr>
        <p:spPr>
          <a:xfrm rot="5400000" flipH="1" flipV="1">
            <a:off x="6055521" y="1141088"/>
            <a:ext cx="12700" cy="3198428"/>
          </a:xfrm>
          <a:prstGeom prst="bentConnector3">
            <a:avLst>
              <a:gd name="adj1" fmla="val 18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ECA96A2-8867-0435-C984-68BDF1AE4BB6}"/>
              </a:ext>
            </a:extLst>
          </p:cNvPr>
          <p:cNvCxnSpPr>
            <a:cxnSpLocks/>
            <a:stCxn id="18" idx="0"/>
            <a:endCxn id="22" idx="0"/>
          </p:cNvCxnSpPr>
          <p:nvPr/>
        </p:nvCxnSpPr>
        <p:spPr>
          <a:xfrm rot="5400000" flipH="1" flipV="1">
            <a:off x="6055520" y="79063"/>
            <a:ext cx="3" cy="5024045"/>
          </a:xfrm>
          <a:prstGeom prst="bentConnector3">
            <a:avLst>
              <a:gd name="adj1" fmla="val 76201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BAA85B10-CAD0-0666-2183-22A30804D1A6}"/>
              </a:ext>
            </a:extLst>
          </p:cNvPr>
          <p:cNvSpPr>
            <a:spLocks noChangeAspect="1"/>
          </p:cNvSpPr>
          <p:nvPr/>
        </p:nvSpPr>
        <p:spPr>
          <a:xfrm>
            <a:off x="5974383" y="2282047"/>
            <a:ext cx="149596" cy="1495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dirty="0">
                <a:solidFill>
                  <a:schemeClr val="tx1"/>
                </a:solidFill>
              </a:rPr>
              <a:t>+</a:t>
            </a:r>
            <a:endParaRPr lang="en-DE" dirty="0">
              <a:solidFill>
                <a:schemeClr val="tx1"/>
              </a:solidFill>
            </a:endParaRPr>
          </a:p>
        </p:txBody>
      </p:sp>
      <p:sp>
        <p:nvSpPr>
          <p:cNvPr id="33" name="Oval 32">
            <a:extLst>
              <a:ext uri="{FF2B5EF4-FFF2-40B4-BE49-F238E27FC236}">
                <a16:creationId xmlns:a16="http://schemas.microsoft.com/office/drawing/2014/main" id="{CFE54A42-F3AA-8ED3-35D9-A1D4205BD743}"/>
              </a:ext>
            </a:extLst>
          </p:cNvPr>
          <p:cNvSpPr>
            <a:spLocks noChangeAspect="1"/>
          </p:cNvSpPr>
          <p:nvPr/>
        </p:nvSpPr>
        <p:spPr>
          <a:xfrm>
            <a:off x="5974384" y="2463499"/>
            <a:ext cx="149595" cy="1495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dirty="0">
                <a:solidFill>
                  <a:schemeClr val="tx1"/>
                </a:solidFill>
              </a:rPr>
              <a:t>+</a:t>
            </a:r>
            <a:endParaRPr lang="en-DE" dirty="0">
              <a:solidFill>
                <a:schemeClr val="tx1"/>
              </a:solidFill>
            </a:endParaRPr>
          </a:p>
        </p:txBody>
      </p:sp>
      <p:sp>
        <p:nvSpPr>
          <p:cNvPr id="34" name="Rectangle 33">
            <a:extLst>
              <a:ext uri="{FF2B5EF4-FFF2-40B4-BE49-F238E27FC236}">
                <a16:creationId xmlns:a16="http://schemas.microsoft.com/office/drawing/2014/main" id="{4A5ECFBF-48C8-85D0-3F6D-9CE570C00419}"/>
              </a:ext>
            </a:extLst>
          </p:cNvPr>
          <p:cNvSpPr>
            <a:spLocks noChangeAspect="1"/>
          </p:cNvSpPr>
          <p:nvPr/>
        </p:nvSpPr>
        <p:spPr>
          <a:xfrm>
            <a:off x="8952224" y="2292313"/>
            <a:ext cx="182349" cy="1193740"/>
          </a:xfrm>
          <a:prstGeom prst="rect">
            <a:avLst/>
          </a:prstGeom>
          <a:solidFill>
            <a:srgbClr val="2F55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TextBox 35">
            <a:extLst>
              <a:ext uri="{FF2B5EF4-FFF2-40B4-BE49-F238E27FC236}">
                <a16:creationId xmlns:a16="http://schemas.microsoft.com/office/drawing/2014/main" id="{DB178F33-1489-4F57-048D-62F92766CFC6}"/>
              </a:ext>
            </a:extLst>
          </p:cNvPr>
          <p:cNvSpPr txBox="1"/>
          <p:nvPr/>
        </p:nvSpPr>
        <p:spPr>
          <a:xfrm>
            <a:off x="3175050" y="3178513"/>
            <a:ext cx="737702" cy="184666"/>
          </a:xfrm>
          <a:prstGeom prst="rect">
            <a:avLst/>
          </a:prstGeom>
          <a:noFill/>
        </p:spPr>
        <p:txBody>
          <a:bodyPr wrap="none" rtlCol="0">
            <a:spAutoFit/>
          </a:bodyPr>
          <a:lstStyle/>
          <a:p>
            <a:r>
              <a:rPr lang="en-DE" sz="600" dirty="0"/>
              <a:t>9 x 252 x 252 x 52</a:t>
            </a:r>
            <a:endParaRPr lang="en-DE" dirty="0"/>
          </a:p>
        </p:txBody>
      </p:sp>
      <p:sp>
        <p:nvSpPr>
          <p:cNvPr id="37" name="TextBox 36">
            <a:extLst>
              <a:ext uri="{FF2B5EF4-FFF2-40B4-BE49-F238E27FC236}">
                <a16:creationId xmlns:a16="http://schemas.microsoft.com/office/drawing/2014/main" id="{175A152A-70D9-228C-F0B8-88C69F442E97}"/>
              </a:ext>
            </a:extLst>
          </p:cNvPr>
          <p:cNvSpPr txBox="1"/>
          <p:nvPr/>
        </p:nvSpPr>
        <p:spPr>
          <a:xfrm>
            <a:off x="4074569" y="3020359"/>
            <a:ext cx="776175" cy="184666"/>
          </a:xfrm>
          <a:prstGeom prst="rect">
            <a:avLst/>
          </a:prstGeom>
          <a:noFill/>
        </p:spPr>
        <p:txBody>
          <a:bodyPr wrap="none" rtlCol="0">
            <a:spAutoFit/>
          </a:bodyPr>
          <a:lstStyle/>
          <a:p>
            <a:r>
              <a:rPr lang="en-DE" sz="600" dirty="0"/>
              <a:t>18 x 128 x 128 x 28</a:t>
            </a:r>
            <a:endParaRPr lang="en-DE" dirty="0"/>
          </a:p>
        </p:txBody>
      </p:sp>
      <p:sp>
        <p:nvSpPr>
          <p:cNvPr id="38" name="TextBox 37">
            <a:extLst>
              <a:ext uri="{FF2B5EF4-FFF2-40B4-BE49-F238E27FC236}">
                <a16:creationId xmlns:a16="http://schemas.microsoft.com/office/drawing/2014/main" id="{7A41D382-0F59-E5C8-BADE-9C86C9DE16E2}"/>
              </a:ext>
            </a:extLst>
          </p:cNvPr>
          <p:cNvSpPr txBox="1"/>
          <p:nvPr/>
        </p:nvSpPr>
        <p:spPr>
          <a:xfrm>
            <a:off x="5712256" y="2928026"/>
            <a:ext cx="699230" cy="184666"/>
          </a:xfrm>
          <a:prstGeom prst="rect">
            <a:avLst/>
          </a:prstGeom>
          <a:noFill/>
        </p:spPr>
        <p:txBody>
          <a:bodyPr wrap="none" rtlCol="0">
            <a:spAutoFit/>
          </a:bodyPr>
          <a:lstStyle/>
          <a:p>
            <a:r>
              <a:rPr lang="en-DE" sz="600" dirty="0"/>
              <a:t>36 x 66 x 66 x 16</a:t>
            </a:r>
            <a:endParaRPr lang="en-DE" dirty="0"/>
          </a:p>
        </p:txBody>
      </p:sp>
      <p:sp>
        <p:nvSpPr>
          <p:cNvPr id="39" name="TextBox 38">
            <a:extLst>
              <a:ext uri="{FF2B5EF4-FFF2-40B4-BE49-F238E27FC236}">
                <a16:creationId xmlns:a16="http://schemas.microsoft.com/office/drawing/2014/main" id="{90CAF2D4-3E48-92CC-AFFD-C65A8518692C}"/>
              </a:ext>
            </a:extLst>
          </p:cNvPr>
          <p:cNvSpPr txBox="1"/>
          <p:nvPr/>
        </p:nvSpPr>
        <p:spPr>
          <a:xfrm>
            <a:off x="7272998" y="3001535"/>
            <a:ext cx="776175" cy="184666"/>
          </a:xfrm>
          <a:prstGeom prst="rect">
            <a:avLst/>
          </a:prstGeom>
          <a:noFill/>
        </p:spPr>
        <p:txBody>
          <a:bodyPr wrap="none" rtlCol="0">
            <a:spAutoFit/>
          </a:bodyPr>
          <a:lstStyle/>
          <a:p>
            <a:r>
              <a:rPr lang="en-DE" sz="600" dirty="0"/>
              <a:t>18 x 128 x 128 x 28</a:t>
            </a:r>
            <a:endParaRPr lang="en-DE" dirty="0"/>
          </a:p>
        </p:txBody>
      </p:sp>
      <p:sp>
        <p:nvSpPr>
          <p:cNvPr id="40" name="TextBox 39">
            <a:extLst>
              <a:ext uri="{FF2B5EF4-FFF2-40B4-BE49-F238E27FC236}">
                <a16:creationId xmlns:a16="http://schemas.microsoft.com/office/drawing/2014/main" id="{635C39EF-3E30-3F5A-E862-396B78A82FA0}"/>
              </a:ext>
            </a:extLst>
          </p:cNvPr>
          <p:cNvSpPr txBox="1"/>
          <p:nvPr/>
        </p:nvSpPr>
        <p:spPr>
          <a:xfrm>
            <a:off x="8198290" y="3176015"/>
            <a:ext cx="737702" cy="184666"/>
          </a:xfrm>
          <a:prstGeom prst="rect">
            <a:avLst/>
          </a:prstGeom>
          <a:noFill/>
        </p:spPr>
        <p:txBody>
          <a:bodyPr wrap="none" rtlCol="0">
            <a:spAutoFit/>
          </a:bodyPr>
          <a:lstStyle/>
          <a:p>
            <a:r>
              <a:rPr lang="en-DE" sz="600" dirty="0"/>
              <a:t>9 x 252 x 252 x 52</a:t>
            </a:r>
            <a:endParaRPr lang="en-DE" dirty="0"/>
          </a:p>
        </p:txBody>
      </p:sp>
      <p:sp>
        <p:nvSpPr>
          <p:cNvPr id="41" name="TextBox 40">
            <a:extLst>
              <a:ext uri="{FF2B5EF4-FFF2-40B4-BE49-F238E27FC236}">
                <a16:creationId xmlns:a16="http://schemas.microsoft.com/office/drawing/2014/main" id="{6EFB5D65-92DC-5ADD-DD0C-E68373460C90}"/>
              </a:ext>
            </a:extLst>
          </p:cNvPr>
          <p:cNvSpPr txBox="1"/>
          <p:nvPr/>
        </p:nvSpPr>
        <p:spPr>
          <a:xfrm>
            <a:off x="8649946" y="3483469"/>
            <a:ext cx="776175" cy="184666"/>
          </a:xfrm>
          <a:prstGeom prst="rect">
            <a:avLst/>
          </a:prstGeom>
          <a:noFill/>
        </p:spPr>
        <p:txBody>
          <a:bodyPr wrap="none" rtlCol="0">
            <a:spAutoFit/>
          </a:bodyPr>
          <a:lstStyle/>
          <a:p>
            <a:r>
              <a:rPr lang="en-DE" sz="600" dirty="0"/>
              <a:t>3 x 500 x 500 x 100</a:t>
            </a:r>
            <a:endParaRPr lang="en-DE" dirty="0"/>
          </a:p>
        </p:txBody>
      </p:sp>
      <p:sp>
        <p:nvSpPr>
          <p:cNvPr id="42" name="TextBox 41">
            <a:extLst>
              <a:ext uri="{FF2B5EF4-FFF2-40B4-BE49-F238E27FC236}">
                <a16:creationId xmlns:a16="http://schemas.microsoft.com/office/drawing/2014/main" id="{3F6A799E-0C46-787C-C07B-BA76C1C76EFE}"/>
              </a:ext>
            </a:extLst>
          </p:cNvPr>
          <p:cNvSpPr txBox="1"/>
          <p:nvPr/>
        </p:nvSpPr>
        <p:spPr>
          <a:xfrm>
            <a:off x="5565931" y="3298803"/>
            <a:ext cx="979179" cy="369332"/>
          </a:xfrm>
          <a:prstGeom prst="rect">
            <a:avLst/>
          </a:prstGeom>
          <a:noFill/>
        </p:spPr>
        <p:txBody>
          <a:bodyPr wrap="none" rtlCol="0">
            <a:spAutoFit/>
          </a:bodyPr>
          <a:lstStyle/>
          <a:p>
            <a:r>
              <a:rPr lang="en-DE" dirty="0"/>
              <a:t>MBT-net</a:t>
            </a:r>
          </a:p>
        </p:txBody>
      </p:sp>
      <p:grpSp>
        <p:nvGrpSpPr>
          <p:cNvPr id="43" name="Group 42">
            <a:extLst>
              <a:ext uri="{FF2B5EF4-FFF2-40B4-BE49-F238E27FC236}">
                <a16:creationId xmlns:a16="http://schemas.microsoft.com/office/drawing/2014/main" id="{C324CFF7-2013-7957-A56C-7F4B5B69CCFB}"/>
              </a:ext>
            </a:extLst>
          </p:cNvPr>
          <p:cNvGrpSpPr/>
          <p:nvPr/>
        </p:nvGrpSpPr>
        <p:grpSpPr>
          <a:xfrm>
            <a:off x="3842795" y="3831901"/>
            <a:ext cx="1610896" cy="1352544"/>
            <a:chOff x="4350619" y="4177364"/>
            <a:chExt cx="1610896" cy="1352544"/>
          </a:xfrm>
        </p:grpSpPr>
        <p:sp>
          <p:nvSpPr>
            <p:cNvPr id="44" name="Rectangle 43">
              <a:extLst>
                <a:ext uri="{FF2B5EF4-FFF2-40B4-BE49-F238E27FC236}">
                  <a16:creationId xmlns:a16="http://schemas.microsoft.com/office/drawing/2014/main" id="{322BDE13-3AF3-AEAC-EA98-03B824EAE20A}"/>
                </a:ext>
              </a:extLst>
            </p:cNvPr>
            <p:cNvSpPr/>
            <p:nvPr/>
          </p:nvSpPr>
          <p:spPr>
            <a:xfrm>
              <a:off x="4350619" y="4177364"/>
              <a:ext cx="1610896" cy="1352544"/>
            </a:xfrm>
            <a:prstGeom prst="rect">
              <a:avLst/>
            </a:prstGeom>
            <a:solidFill>
              <a:srgbClr val="ED7C3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DE" sz="1050" dirty="0"/>
                <a:t>Encoder </a:t>
              </a:r>
              <a:r>
                <a:rPr lang="en-DE" sz="1000" dirty="0"/>
                <a:t>block</a:t>
              </a:r>
              <a:endParaRPr lang="en-DE" sz="1050" dirty="0"/>
            </a:p>
          </p:txBody>
        </p:sp>
        <p:grpSp>
          <p:nvGrpSpPr>
            <p:cNvPr id="45" name="Group 44">
              <a:extLst>
                <a:ext uri="{FF2B5EF4-FFF2-40B4-BE49-F238E27FC236}">
                  <a16:creationId xmlns:a16="http://schemas.microsoft.com/office/drawing/2014/main" id="{80854198-5A06-3CF7-C69B-9074D57AD0F2}"/>
                </a:ext>
              </a:extLst>
            </p:cNvPr>
            <p:cNvGrpSpPr/>
            <p:nvPr/>
          </p:nvGrpSpPr>
          <p:grpSpPr>
            <a:xfrm>
              <a:off x="4583933" y="4532415"/>
              <a:ext cx="1144267" cy="814961"/>
              <a:chOff x="4545233" y="4532415"/>
              <a:chExt cx="1144267" cy="814961"/>
            </a:xfrm>
          </p:grpSpPr>
          <p:sp>
            <p:nvSpPr>
              <p:cNvPr id="46" name="Rectangle 45">
                <a:extLst>
                  <a:ext uri="{FF2B5EF4-FFF2-40B4-BE49-F238E27FC236}">
                    <a16:creationId xmlns:a16="http://schemas.microsoft.com/office/drawing/2014/main" id="{DF58E467-38D6-19C3-3BBA-937D462EB0BC}"/>
                  </a:ext>
                </a:extLst>
              </p:cNvPr>
              <p:cNvSpPr/>
              <p:nvPr/>
            </p:nvSpPr>
            <p:spPr>
              <a:xfrm>
                <a:off x="4545233" y="4532415"/>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BatchNorm</a:t>
                </a:r>
              </a:p>
            </p:txBody>
          </p:sp>
          <p:sp>
            <p:nvSpPr>
              <p:cNvPr id="47" name="Rectangle 46">
                <a:extLst>
                  <a:ext uri="{FF2B5EF4-FFF2-40B4-BE49-F238E27FC236}">
                    <a16:creationId xmlns:a16="http://schemas.microsoft.com/office/drawing/2014/main" id="{88ADF819-DB13-A222-E341-E4D8A640FF58}"/>
                  </a:ext>
                </a:extLst>
              </p:cNvPr>
              <p:cNvSpPr/>
              <p:nvPr/>
            </p:nvSpPr>
            <p:spPr>
              <a:xfrm>
                <a:off x="5545463" y="4532415"/>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MaxPool</a:t>
                </a:r>
              </a:p>
            </p:txBody>
          </p:sp>
          <p:grpSp>
            <p:nvGrpSpPr>
              <p:cNvPr id="48" name="Group 47">
                <a:extLst>
                  <a:ext uri="{FF2B5EF4-FFF2-40B4-BE49-F238E27FC236}">
                    <a16:creationId xmlns:a16="http://schemas.microsoft.com/office/drawing/2014/main" id="{7363A292-CD32-A552-CCB8-B0482BB5945D}"/>
                  </a:ext>
                </a:extLst>
              </p:cNvPr>
              <p:cNvGrpSpPr/>
              <p:nvPr/>
            </p:nvGrpSpPr>
            <p:grpSpPr>
              <a:xfrm>
                <a:off x="4825278" y="4532415"/>
                <a:ext cx="576148" cy="814961"/>
                <a:chOff x="5021542" y="4532415"/>
                <a:chExt cx="576148" cy="814961"/>
              </a:xfrm>
            </p:grpSpPr>
            <p:sp>
              <p:nvSpPr>
                <p:cNvPr id="51" name="Rectangle 50">
                  <a:extLst>
                    <a:ext uri="{FF2B5EF4-FFF2-40B4-BE49-F238E27FC236}">
                      <a16:creationId xmlns:a16="http://schemas.microsoft.com/office/drawing/2014/main" id="{FB3F1403-B9E0-6DFA-FC79-971066E4EF5C}"/>
                    </a:ext>
                  </a:extLst>
                </p:cNvPr>
                <p:cNvSpPr/>
                <p:nvPr/>
              </p:nvSpPr>
              <p:spPr>
                <a:xfrm>
                  <a:off x="5021542" y="4533666"/>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52" name="Rectangle 51">
                  <a:extLst>
                    <a:ext uri="{FF2B5EF4-FFF2-40B4-BE49-F238E27FC236}">
                      <a16:creationId xmlns:a16="http://schemas.microsoft.com/office/drawing/2014/main" id="{E9FA5A29-A7C3-13CE-BA18-4A6FDCFEB57E}"/>
                    </a:ext>
                  </a:extLst>
                </p:cNvPr>
                <p:cNvSpPr/>
                <p:nvPr/>
              </p:nvSpPr>
              <p:spPr>
                <a:xfrm>
                  <a:off x="5165579" y="4532651"/>
                  <a:ext cx="144037" cy="8134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sp>
              <p:nvSpPr>
                <p:cNvPr id="53" name="Rectangle 52">
                  <a:extLst>
                    <a:ext uri="{FF2B5EF4-FFF2-40B4-BE49-F238E27FC236}">
                      <a16:creationId xmlns:a16="http://schemas.microsoft.com/office/drawing/2014/main" id="{2995B64D-E66D-B575-8181-DB6FFCAF4C8C}"/>
                    </a:ext>
                  </a:extLst>
                </p:cNvPr>
                <p:cNvSpPr/>
                <p:nvPr/>
              </p:nvSpPr>
              <p:spPr>
                <a:xfrm>
                  <a:off x="5309616" y="4533666"/>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54" name="Rectangle 53">
                  <a:extLst>
                    <a:ext uri="{FF2B5EF4-FFF2-40B4-BE49-F238E27FC236}">
                      <a16:creationId xmlns:a16="http://schemas.microsoft.com/office/drawing/2014/main" id="{3960985C-3689-7EF6-7E38-87767ACA19A9}"/>
                    </a:ext>
                  </a:extLst>
                </p:cNvPr>
                <p:cNvSpPr/>
                <p:nvPr/>
              </p:nvSpPr>
              <p:spPr>
                <a:xfrm>
                  <a:off x="5453653" y="4532415"/>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grpSp>
          <p:cxnSp>
            <p:nvCxnSpPr>
              <p:cNvPr id="49" name="Straight Arrow Connector 48">
                <a:extLst>
                  <a:ext uri="{FF2B5EF4-FFF2-40B4-BE49-F238E27FC236}">
                    <a16:creationId xmlns:a16="http://schemas.microsoft.com/office/drawing/2014/main" id="{2DB73029-C595-E0AF-2908-534EBEB2A15D}"/>
                  </a:ext>
                </a:extLst>
              </p:cNvPr>
              <p:cNvCxnSpPr>
                <a:cxnSpLocks/>
                <a:stCxn id="46" idx="3"/>
                <a:endCxn id="51" idx="1"/>
              </p:cNvCxnSpPr>
              <p:nvPr/>
            </p:nvCxnSpPr>
            <p:spPr>
              <a:xfrm>
                <a:off x="4689270" y="4939270"/>
                <a:ext cx="136008"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AEDC028-7D0F-61B0-D390-1BFA5EC8197A}"/>
                  </a:ext>
                </a:extLst>
              </p:cNvPr>
              <p:cNvCxnSpPr>
                <a:cxnSpLocks/>
                <a:stCxn id="54" idx="3"/>
                <a:endCxn id="47" idx="1"/>
              </p:cNvCxnSpPr>
              <p:nvPr/>
            </p:nvCxnSpPr>
            <p:spPr>
              <a:xfrm>
                <a:off x="5401426" y="4939270"/>
                <a:ext cx="1440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7883A2A-2AE9-B666-8B5E-1761FCCB18B2}"/>
              </a:ext>
            </a:extLst>
          </p:cNvPr>
          <p:cNvGrpSpPr/>
          <p:nvPr/>
        </p:nvGrpSpPr>
        <p:grpSpPr>
          <a:xfrm>
            <a:off x="6688054" y="3810941"/>
            <a:ext cx="1610896" cy="1352544"/>
            <a:chOff x="6504086" y="4462393"/>
            <a:chExt cx="1610896" cy="1352544"/>
          </a:xfrm>
        </p:grpSpPr>
        <p:sp>
          <p:nvSpPr>
            <p:cNvPr id="56" name="Rectangle 55">
              <a:extLst>
                <a:ext uri="{FF2B5EF4-FFF2-40B4-BE49-F238E27FC236}">
                  <a16:creationId xmlns:a16="http://schemas.microsoft.com/office/drawing/2014/main" id="{B5E46BB6-D004-37C8-5D0A-33514BA42CC9}"/>
                </a:ext>
              </a:extLst>
            </p:cNvPr>
            <p:cNvSpPr/>
            <p:nvPr/>
          </p:nvSpPr>
          <p:spPr>
            <a:xfrm>
              <a:off x="6504086" y="4462393"/>
              <a:ext cx="1610896" cy="1352544"/>
            </a:xfrm>
            <a:prstGeom prst="rect">
              <a:avLst/>
            </a:prstGeom>
            <a:solidFill>
              <a:srgbClr val="2F5597"/>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DE" sz="1050" dirty="0"/>
                <a:t>Decoder </a:t>
              </a:r>
              <a:r>
                <a:rPr lang="en-DE" sz="1000" dirty="0"/>
                <a:t>block</a:t>
              </a:r>
              <a:endParaRPr lang="en-DE" sz="1050" dirty="0"/>
            </a:p>
          </p:txBody>
        </p:sp>
        <p:grpSp>
          <p:nvGrpSpPr>
            <p:cNvPr id="57" name="Group 56">
              <a:extLst>
                <a:ext uri="{FF2B5EF4-FFF2-40B4-BE49-F238E27FC236}">
                  <a16:creationId xmlns:a16="http://schemas.microsoft.com/office/drawing/2014/main" id="{1B6315C1-661D-0312-E5C2-8CA922190F94}"/>
                </a:ext>
              </a:extLst>
            </p:cNvPr>
            <p:cNvGrpSpPr/>
            <p:nvPr/>
          </p:nvGrpSpPr>
          <p:grpSpPr>
            <a:xfrm>
              <a:off x="6737400" y="4816193"/>
              <a:ext cx="1176262" cy="814961"/>
              <a:chOff x="9438995" y="5069658"/>
              <a:chExt cx="1176262" cy="814961"/>
            </a:xfrm>
          </p:grpSpPr>
          <p:sp>
            <p:nvSpPr>
              <p:cNvPr id="60" name="Rectangle 59">
                <a:extLst>
                  <a:ext uri="{FF2B5EF4-FFF2-40B4-BE49-F238E27FC236}">
                    <a16:creationId xmlns:a16="http://schemas.microsoft.com/office/drawing/2014/main" id="{BAA93CFF-2E67-92FA-CCC1-957EB6867851}"/>
                  </a:ext>
                </a:extLst>
              </p:cNvPr>
              <p:cNvSpPr/>
              <p:nvPr/>
            </p:nvSpPr>
            <p:spPr>
              <a:xfrm>
                <a:off x="9438995" y="5070909"/>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Interpolation</a:t>
                </a:r>
              </a:p>
            </p:txBody>
          </p:sp>
          <p:sp>
            <p:nvSpPr>
              <p:cNvPr id="61" name="Rectangle 60">
                <a:extLst>
                  <a:ext uri="{FF2B5EF4-FFF2-40B4-BE49-F238E27FC236}">
                    <a16:creationId xmlns:a16="http://schemas.microsoft.com/office/drawing/2014/main" id="{1E1E1726-7C69-1408-02D2-EFDDEE6F916C}"/>
                  </a:ext>
                </a:extLst>
              </p:cNvPr>
              <p:cNvSpPr/>
              <p:nvPr/>
            </p:nvSpPr>
            <p:spPr>
              <a:xfrm>
                <a:off x="10039109" y="5070909"/>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62" name="Rectangle 61">
                <a:extLst>
                  <a:ext uri="{FF2B5EF4-FFF2-40B4-BE49-F238E27FC236}">
                    <a16:creationId xmlns:a16="http://schemas.microsoft.com/office/drawing/2014/main" id="{9C1E7039-57EE-71E1-24C0-63BDEE169E54}"/>
                  </a:ext>
                </a:extLst>
              </p:cNvPr>
              <p:cNvSpPr/>
              <p:nvPr/>
            </p:nvSpPr>
            <p:spPr>
              <a:xfrm>
                <a:off x="10183146" y="5069894"/>
                <a:ext cx="144037" cy="8134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sp>
            <p:nvSpPr>
              <p:cNvPr id="63" name="Rectangle 62">
                <a:extLst>
                  <a:ext uri="{FF2B5EF4-FFF2-40B4-BE49-F238E27FC236}">
                    <a16:creationId xmlns:a16="http://schemas.microsoft.com/office/drawing/2014/main" id="{CC004248-029F-323A-0862-B9DECD0F546D}"/>
                  </a:ext>
                </a:extLst>
              </p:cNvPr>
              <p:cNvSpPr/>
              <p:nvPr/>
            </p:nvSpPr>
            <p:spPr>
              <a:xfrm>
                <a:off x="10327183" y="5070909"/>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64" name="Rectangle 63">
                <a:extLst>
                  <a:ext uri="{FF2B5EF4-FFF2-40B4-BE49-F238E27FC236}">
                    <a16:creationId xmlns:a16="http://schemas.microsoft.com/office/drawing/2014/main" id="{58C9F07E-193B-8BCA-1C43-FF640A9B4E8F}"/>
                  </a:ext>
                </a:extLst>
              </p:cNvPr>
              <p:cNvSpPr/>
              <p:nvPr/>
            </p:nvSpPr>
            <p:spPr>
              <a:xfrm>
                <a:off x="10471220" y="5069658"/>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cxnSp>
            <p:nvCxnSpPr>
              <p:cNvPr id="65" name="Straight Arrow Connector 64">
                <a:extLst>
                  <a:ext uri="{FF2B5EF4-FFF2-40B4-BE49-F238E27FC236}">
                    <a16:creationId xmlns:a16="http://schemas.microsoft.com/office/drawing/2014/main" id="{0A57378D-FA11-486F-A61D-71BB29A662BC}"/>
                  </a:ext>
                </a:extLst>
              </p:cNvPr>
              <p:cNvCxnSpPr>
                <a:cxnSpLocks/>
                <a:stCxn id="60" idx="3"/>
                <a:endCxn id="58" idx="1"/>
              </p:cNvCxnSpPr>
              <p:nvPr/>
            </p:nvCxnSpPr>
            <p:spPr>
              <a:xfrm flipV="1">
                <a:off x="9583032" y="5476513"/>
                <a:ext cx="156020"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18D17F39-AD7C-5E34-DBEF-221562DC8BD9}"/>
                </a:ext>
              </a:extLst>
            </p:cNvPr>
            <p:cNvSpPr/>
            <p:nvPr/>
          </p:nvSpPr>
          <p:spPr>
            <a:xfrm>
              <a:off x="7037457" y="4816193"/>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BatchNorm</a:t>
              </a:r>
            </a:p>
          </p:txBody>
        </p:sp>
        <p:cxnSp>
          <p:nvCxnSpPr>
            <p:cNvPr id="59" name="Straight Arrow Connector 58">
              <a:extLst>
                <a:ext uri="{FF2B5EF4-FFF2-40B4-BE49-F238E27FC236}">
                  <a16:creationId xmlns:a16="http://schemas.microsoft.com/office/drawing/2014/main" id="{377EB052-31A4-7EB1-09D2-9B10D239CD82}"/>
                </a:ext>
              </a:extLst>
            </p:cNvPr>
            <p:cNvCxnSpPr>
              <a:cxnSpLocks/>
              <a:stCxn id="58" idx="3"/>
              <a:endCxn id="61" idx="1"/>
            </p:cNvCxnSpPr>
            <p:nvPr/>
          </p:nvCxnSpPr>
          <p:spPr>
            <a:xfrm>
              <a:off x="7181494" y="5223048"/>
              <a:ext cx="156020"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Elbow Connector 65">
            <a:extLst>
              <a:ext uri="{FF2B5EF4-FFF2-40B4-BE49-F238E27FC236}">
                <a16:creationId xmlns:a16="http://schemas.microsoft.com/office/drawing/2014/main" id="{10DCFFCE-5F4B-CCCA-93C9-4BCA7789969B}"/>
              </a:ext>
            </a:extLst>
          </p:cNvPr>
          <p:cNvCxnSpPr>
            <a:cxnSpLocks/>
            <a:stCxn id="17" idx="0"/>
            <a:endCxn id="34" idx="0"/>
          </p:cNvCxnSpPr>
          <p:nvPr/>
        </p:nvCxnSpPr>
        <p:spPr>
          <a:xfrm rot="5400000" flipH="1" flipV="1">
            <a:off x="6090547" y="-660200"/>
            <a:ext cx="338" cy="5905365"/>
          </a:xfrm>
          <a:prstGeom prst="bentConnector3">
            <a:avLst>
              <a:gd name="adj1" fmla="val 361905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CF6AEE9-B03B-3EEF-473E-B585BB705366}"/>
              </a:ext>
            </a:extLst>
          </p:cNvPr>
          <p:cNvSpPr>
            <a:spLocks noChangeAspect="1"/>
          </p:cNvSpPr>
          <p:nvPr/>
        </p:nvSpPr>
        <p:spPr>
          <a:xfrm>
            <a:off x="5974383" y="2096657"/>
            <a:ext cx="149596" cy="1495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dirty="0">
                <a:solidFill>
                  <a:schemeClr val="tx1"/>
                </a:solidFill>
              </a:rPr>
              <a:t>+</a:t>
            </a:r>
            <a:endParaRPr lang="en-DE" dirty="0">
              <a:solidFill>
                <a:schemeClr val="tx1"/>
              </a:solidFill>
            </a:endParaRPr>
          </a:p>
        </p:txBody>
      </p:sp>
      <p:sp>
        <p:nvSpPr>
          <p:cNvPr id="74" name="TextBox 73">
            <a:extLst>
              <a:ext uri="{FF2B5EF4-FFF2-40B4-BE49-F238E27FC236}">
                <a16:creationId xmlns:a16="http://schemas.microsoft.com/office/drawing/2014/main" id="{C6D68D1F-B05F-ED9D-EFC7-D3A4466F8F07}"/>
              </a:ext>
            </a:extLst>
          </p:cNvPr>
          <p:cNvSpPr txBox="1"/>
          <p:nvPr/>
        </p:nvSpPr>
        <p:spPr>
          <a:xfrm rot="16200000">
            <a:off x="9002280" y="2464811"/>
            <a:ext cx="423193" cy="140488"/>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900" dirty="0">
                <a:solidFill>
                  <a:prstClr val="black"/>
                </a:solidFill>
                <a:latin typeface="Arial"/>
              </a:rPr>
              <a:t>Softmax</a:t>
            </a:r>
            <a:endParaRPr kumimoji="0" lang="en-DE"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973F7D86-0BD0-A1E4-2DC9-14C37B087B46}"/>
              </a:ext>
            </a:extLst>
          </p:cNvPr>
          <p:cNvSpPr>
            <a:spLocks noChangeAspect="1"/>
          </p:cNvSpPr>
          <p:nvPr/>
        </p:nvSpPr>
        <p:spPr>
          <a:xfrm>
            <a:off x="9310631" y="2292651"/>
            <a:ext cx="59687" cy="11937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Rectangle 77">
            <a:extLst>
              <a:ext uri="{FF2B5EF4-FFF2-40B4-BE49-F238E27FC236}">
                <a16:creationId xmlns:a16="http://schemas.microsoft.com/office/drawing/2014/main" id="{9F967A80-3BB3-DAA0-79F2-83CFFE0E05A4}"/>
              </a:ext>
            </a:extLst>
          </p:cNvPr>
          <p:cNvSpPr>
            <a:spLocks noChangeAspect="1"/>
          </p:cNvSpPr>
          <p:nvPr/>
        </p:nvSpPr>
        <p:spPr>
          <a:xfrm>
            <a:off x="9375657" y="2292313"/>
            <a:ext cx="59687" cy="11937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Rectangle 78">
            <a:extLst>
              <a:ext uri="{FF2B5EF4-FFF2-40B4-BE49-F238E27FC236}">
                <a16:creationId xmlns:a16="http://schemas.microsoft.com/office/drawing/2014/main" id="{3AB96B6C-7A7A-BB1B-F4D8-847F7A3814E8}"/>
              </a:ext>
            </a:extLst>
          </p:cNvPr>
          <p:cNvSpPr>
            <a:spLocks noChangeAspect="1"/>
          </p:cNvSpPr>
          <p:nvPr/>
        </p:nvSpPr>
        <p:spPr>
          <a:xfrm>
            <a:off x="9442353" y="2292313"/>
            <a:ext cx="59687" cy="119374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0" name="Straight Arrow Connector 79">
            <a:extLst>
              <a:ext uri="{FF2B5EF4-FFF2-40B4-BE49-F238E27FC236}">
                <a16:creationId xmlns:a16="http://schemas.microsoft.com/office/drawing/2014/main" id="{BA1ED140-BCCF-C6CD-A6D4-28611C135CD5}"/>
              </a:ext>
            </a:extLst>
          </p:cNvPr>
          <p:cNvCxnSpPr>
            <a:cxnSpLocks/>
            <a:endCxn id="77" idx="1"/>
          </p:cNvCxnSpPr>
          <p:nvPr/>
        </p:nvCxnSpPr>
        <p:spPr>
          <a:xfrm>
            <a:off x="9134573" y="2889120"/>
            <a:ext cx="176058" cy="4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683818-3C72-383B-183C-E07A5B9AD89C}"/>
              </a:ext>
            </a:extLst>
          </p:cNvPr>
          <p:cNvSpPr txBox="1"/>
          <p:nvPr/>
        </p:nvSpPr>
        <p:spPr>
          <a:xfrm>
            <a:off x="3812092" y="5290666"/>
            <a:ext cx="1599797" cy="609462"/>
          </a:xfrm>
          <a:prstGeom prst="rect">
            <a:avLst/>
          </a:prstGeom>
          <a:noFill/>
        </p:spPr>
        <p:txBody>
          <a:bodyPr wrap="none" lIns="0" tIns="0" rIns="0" bIns="0" rtlCol="0">
            <a:spAutoFit/>
          </a:bodyPr>
          <a:lstStyle/>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Compress data</a:t>
            </a:r>
          </a:p>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Extract features</a:t>
            </a:r>
          </a:p>
        </p:txBody>
      </p:sp>
      <p:sp>
        <p:nvSpPr>
          <p:cNvPr id="7" name="TextBox 6">
            <a:extLst>
              <a:ext uri="{FF2B5EF4-FFF2-40B4-BE49-F238E27FC236}">
                <a16:creationId xmlns:a16="http://schemas.microsoft.com/office/drawing/2014/main" id="{C4B68928-DD7B-64DA-5F56-F777D6AA31ED}"/>
              </a:ext>
            </a:extLst>
          </p:cNvPr>
          <p:cNvSpPr txBox="1"/>
          <p:nvPr/>
        </p:nvSpPr>
        <p:spPr>
          <a:xfrm>
            <a:off x="6660967" y="5290666"/>
            <a:ext cx="1699183" cy="609462"/>
          </a:xfrm>
          <a:prstGeom prst="rect">
            <a:avLst/>
          </a:prstGeom>
          <a:noFill/>
        </p:spPr>
        <p:txBody>
          <a:bodyPr wrap="none" lIns="0" tIns="0" rIns="0" bIns="0" rtlCol="0">
            <a:spAutoFit/>
          </a:bodyPr>
          <a:lstStyle/>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Reconstruct data</a:t>
            </a:r>
          </a:p>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400" dirty="0">
                <a:solidFill>
                  <a:prstClr val="black"/>
                </a:solidFill>
                <a:latin typeface="Arial"/>
              </a:rPr>
              <a:t>Extract features</a:t>
            </a:r>
            <a:endParaRPr kumimoji="0" lang="en-DE"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11" name="TextBox 10">
            <a:extLst>
              <a:ext uri="{FF2B5EF4-FFF2-40B4-BE49-F238E27FC236}">
                <a16:creationId xmlns:a16="http://schemas.microsoft.com/office/drawing/2014/main" id="{793E4EF1-DFEE-F1BE-21B3-82FAA89EF5A2}"/>
              </a:ext>
            </a:extLst>
          </p:cNvPr>
          <p:cNvSpPr txBox="1"/>
          <p:nvPr/>
        </p:nvSpPr>
        <p:spPr>
          <a:xfrm>
            <a:off x="10404742" y="2446838"/>
            <a:ext cx="783869" cy="85196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GB" sz="1100" b="0" i="0" u="none" strike="noStrike" kern="1200" cap="none" spc="0" normalizeH="0" baseline="0" noProof="0" dirty="0">
                <a:ln>
                  <a:noFill/>
                </a:ln>
                <a:solidFill>
                  <a:prstClr val="black"/>
                </a:solidFill>
                <a:effectLst/>
                <a:uLnTx/>
                <a:uFillTx/>
                <a:latin typeface="Arial"/>
                <a:ea typeface="+mn-ea"/>
                <a:cs typeface="+mn-cs"/>
              </a:rPr>
              <a:t>T</a:t>
            </a:r>
            <a:r>
              <a:rPr kumimoji="0" lang="en-DE" sz="1100" b="0" i="0" u="none" strike="noStrike" kern="1200" cap="none" spc="0" normalizeH="0" baseline="0" noProof="0" dirty="0">
                <a:ln>
                  <a:noFill/>
                </a:ln>
                <a:solidFill>
                  <a:prstClr val="black"/>
                </a:solidFill>
                <a:effectLst/>
                <a:uLnTx/>
                <a:uFillTx/>
                <a:latin typeface="Arial"/>
                <a:ea typeface="+mn-ea"/>
                <a:cs typeface="+mn-cs"/>
              </a:rPr>
              <a:t>-Cell</a:t>
            </a:r>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100" dirty="0">
                <a:solidFill>
                  <a:prstClr val="black"/>
                </a:solidFill>
                <a:latin typeface="Arial"/>
              </a:rPr>
              <a:t>Macrophage</a:t>
            </a:r>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prstClr val="black"/>
                </a:solidFill>
                <a:effectLst/>
                <a:uLnTx/>
                <a:uFillTx/>
                <a:latin typeface="Arial"/>
                <a:ea typeface="+mn-ea"/>
                <a:cs typeface="+mn-cs"/>
              </a:rPr>
              <a:t>Background</a:t>
            </a:r>
          </a:p>
        </p:txBody>
      </p:sp>
      <p:sp>
        <p:nvSpPr>
          <p:cNvPr id="12" name="TextBox 11">
            <a:extLst>
              <a:ext uri="{FF2B5EF4-FFF2-40B4-BE49-F238E27FC236}">
                <a16:creationId xmlns:a16="http://schemas.microsoft.com/office/drawing/2014/main" id="{C920865C-B381-EE68-7514-EAE4A3D4F7D9}"/>
              </a:ext>
            </a:extLst>
          </p:cNvPr>
          <p:cNvSpPr txBox="1"/>
          <p:nvPr/>
        </p:nvSpPr>
        <p:spPr>
          <a:xfrm>
            <a:off x="9167072" y="4120683"/>
            <a:ext cx="61715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Output</a:t>
            </a:r>
          </a:p>
        </p:txBody>
      </p:sp>
      <p:cxnSp>
        <p:nvCxnSpPr>
          <p:cNvPr id="14" name="Straight Arrow Connector 13">
            <a:extLst>
              <a:ext uri="{FF2B5EF4-FFF2-40B4-BE49-F238E27FC236}">
                <a16:creationId xmlns:a16="http://schemas.microsoft.com/office/drawing/2014/main" id="{21A13306-CE3D-57EE-4A99-0E8CFFBAA864}"/>
              </a:ext>
            </a:extLst>
          </p:cNvPr>
          <p:cNvCxnSpPr>
            <a:stCxn id="12" idx="0"/>
          </p:cNvCxnSpPr>
          <p:nvPr/>
        </p:nvCxnSpPr>
        <p:spPr>
          <a:xfrm flipH="1" flipV="1">
            <a:off x="9426121" y="3483469"/>
            <a:ext cx="49530" cy="63721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C79508D-A81D-DCB6-4123-E50BE489C9CC}"/>
              </a:ext>
            </a:extLst>
          </p:cNvPr>
          <p:cNvSpPr/>
          <p:nvPr/>
        </p:nvSpPr>
        <p:spPr>
          <a:xfrm>
            <a:off x="10241028" y="2468609"/>
            <a:ext cx="125129" cy="1315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B6967E90-B3CB-ECF2-0BC5-186D777B9404}"/>
              </a:ext>
            </a:extLst>
          </p:cNvPr>
          <p:cNvSpPr/>
          <p:nvPr/>
        </p:nvSpPr>
        <p:spPr>
          <a:xfrm>
            <a:off x="10234832" y="3136261"/>
            <a:ext cx="125129" cy="1315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F2B3A7A0-77A8-C8A4-C529-9DB4253ED746}"/>
              </a:ext>
            </a:extLst>
          </p:cNvPr>
          <p:cNvSpPr/>
          <p:nvPr/>
        </p:nvSpPr>
        <p:spPr>
          <a:xfrm>
            <a:off x="10235077" y="2807063"/>
            <a:ext cx="125129" cy="1315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73" name="TextBox 72">
            <a:extLst>
              <a:ext uri="{FF2B5EF4-FFF2-40B4-BE49-F238E27FC236}">
                <a16:creationId xmlns:a16="http://schemas.microsoft.com/office/drawing/2014/main" id="{4BE1EB99-88B1-9318-31AE-B0688BD2D407}"/>
              </a:ext>
            </a:extLst>
          </p:cNvPr>
          <p:cNvSpPr txBox="1"/>
          <p:nvPr/>
        </p:nvSpPr>
        <p:spPr>
          <a:xfrm>
            <a:off x="3737162" y="1702926"/>
            <a:ext cx="763029"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Encoder</a:t>
            </a:r>
          </a:p>
        </p:txBody>
      </p:sp>
      <p:sp>
        <p:nvSpPr>
          <p:cNvPr id="75" name="TextBox 74">
            <a:extLst>
              <a:ext uri="{FF2B5EF4-FFF2-40B4-BE49-F238E27FC236}">
                <a16:creationId xmlns:a16="http://schemas.microsoft.com/office/drawing/2014/main" id="{A63F70D3-40C5-74CA-A95B-A3B3E0991E7A}"/>
              </a:ext>
            </a:extLst>
          </p:cNvPr>
          <p:cNvSpPr txBox="1"/>
          <p:nvPr/>
        </p:nvSpPr>
        <p:spPr>
          <a:xfrm>
            <a:off x="7524699" y="1711938"/>
            <a:ext cx="774251"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Decoder</a:t>
            </a:r>
          </a:p>
        </p:txBody>
      </p:sp>
    </p:spTree>
    <p:extLst>
      <p:ext uri="{BB962C8B-B14F-4D97-AF65-F5344CB8AC3E}">
        <p14:creationId xmlns:p14="http://schemas.microsoft.com/office/powerpoint/2010/main" val="48863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3"/>
                                        </p:tgtEl>
                                      </p:cBhvr>
                                    </p:animEffect>
                                    <p:animScale>
                                      <p:cBhvr>
                                        <p:cTn id="7" dur="250" autoRev="1" fill="hold"/>
                                        <p:tgtEl>
                                          <p:spTgt spid="4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
                                        </p:tgtEl>
                                      </p:cBhvr>
                                    </p:animEffect>
                                    <p:animScale>
                                      <p:cBhvr>
                                        <p:cTn id="15" dur="250" autoRev="1" fill="hold"/>
                                        <p:tgtEl>
                                          <p:spTgt spid="17"/>
                                        </p:tgtEl>
                                      </p:cBhvr>
                                      <p:by x="105000" y="105000"/>
                                    </p:animScale>
                                  </p:childTnLst>
                                </p:cTn>
                              </p:par>
                            </p:childTnLst>
                          </p:cTn>
                        </p:par>
                        <p:par>
                          <p:cTn id="16" fill="hold">
                            <p:stCondLst>
                              <p:cond delay="500"/>
                            </p:stCondLst>
                            <p:childTnLst>
                              <p:par>
                                <p:cTn id="17" presetID="26" presetClass="emph" presetSubtype="0" fill="hold" grpId="0" nodeType="afterEffect">
                                  <p:stCondLst>
                                    <p:cond delay="0"/>
                                  </p:stCondLst>
                                  <p:childTnLst>
                                    <p:animEffect transition="out" filter="fade">
                                      <p:cBhvr>
                                        <p:cTn id="18" dur="500" tmFilter="0, 0; .2, .5; .8, .5; 1, 0"/>
                                        <p:tgtEl>
                                          <p:spTgt spid="18"/>
                                        </p:tgtEl>
                                      </p:cBhvr>
                                    </p:animEffect>
                                    <p:animScale>
                                      <p:cBhvr>
                                        <p:cTn id="19" dur="250" autoRev="1" fill="hold"/>
                                        <p:tgtEl>
                                          <p:spTgt spid="18"/>
                                        </p:tgtEl>
                                      </p:cBhvr>
                                      <p:by x="105000" y="105000"/>
                                    </p:animScale>
                                  </p:childTnLst>
                                </p:cTn>
                              </p:par>
                            </p:childTnLst>
                          </p:cTn>
                        </p:par>
                        <p:par>
                          <p:cTn id="20" fill="hold">
                            <p:stCondLst>
                              <p:cond delay="1000"/>
                            </p:stCondLst>
                            <p:childTnLst>
                              <p:par>
                                <p:cTn id="21" presetID="26" presetClass="emph" presetSubtype="0" fill="hold" grpId="0" nodeType="afterEffect">
                                  <p:stCondLst>
                                    <p:cond delay="0"/>
                                  </p:stCondLst>
                                  <p:childTnLst>
                                    <p:animEffect transition="out" filter="fade">
                                      <p:cBhvr>
                                        <p:cTn id="22" dur="500" tmFilter="0, 0; .2, .5; .8, .5; 1, 0"/>
                                        <p:tgtEl>
                                          <p:spTgt spid="19"/>
                                        </p:tgtEl>
                                      </p:cBhvr>
                                    </p:animEffect>
                                    <p:animScale>
                                      <p:cBhvr>
                                        <p:cTn id="23" dur="250" autoRev="1" fill="hold"/>
                                        <p:tgtEl>
                                          <p:spTgt spid="19"/>
                                        </p:tgtEl>
                                      </p:cBhvr>
                                      <p:by x="105000" y="105000"/>
                                    </p:animScale>
                                  </p:childTnLst>
                                </p:cTn>
                              </p:par>
                            </p:childTnLst>
                          </p:cTn>
                        </p:par>
                        <p:par>
                          <p:cTn id="24" fill="hold">
                            <p:stCondLst>
                              <p:cond delay="1500"/>
                            </p:stCondLst>
                            <p:childTnLst>
                              <p:par>
                                <p:cTn id="25" presetID="26" presetClass="emph" presetSubtype="0" fill="hold" grpId="0" nodeType="afterEffect">
                                  <p:stCondLst>
                                    <p:cond delay="0"/>
                                  </p:stCondLst>
                                  <p:childTnLst>
                                    <p:animEffect transition="out" filter="fade">
                                      <p:cBhvr>
                                        <p:cTn id="26" dur="500" tmFilter="0, 0; .2, .5; .8, .5; 1, 0"/>
                                        <p:tgtEl>
                                          <p:spTgt spid="20"/>
                                        </p:tgtEl>
                                      </p:cBhvr>
                                    </p:animEffect>
                                    <p:animScale>
                                      <p:cBhvr>
                                        <p:cTn id="27" dur="250" autoRev="1" fill="hold"/>
                                        <p:tgtEl>
                                          <p:spTgt spid="2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7"/>
                                        </p:tgtEl>
                                      </p:cBhvr>
                                    </p:animEffect>
                                    <p:animScale>
                                      <p:cBhvr>
                                        <p:cTn id="32" dur="250" autoRev="1" fill="hold"/>
                                        <p:tgtEl>
                                          <p:spTgt spid="7"/>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55"/>
                                        </p:tgtEl>
                                      </p:cBhvr>
                                    </p:animEffect>
                                    <p:animScale>
                                      <p:cBhvr>
                                        <p:cTn id="35" dur="250" autoRev="1" fill="hold"/>
                                        <p:tgtEl>
                                          <p:spTgt spid="55"/>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32" presetClass="emph" presetSubtype="0" fill="hold" grpId="0" nodeType="clickEffect">
                                  <p:stCondLst>
                                    <p:cond delay="0"/>
                                  </p:stCondLst>
                                  <p:childTnLst>
                                    <p:animRot by="120000">
                                      <p:cBhvr>
                                        <p:cTn id="39" dur="100" fill="hold">
                                          <p:stCondLst>
                                            <p:cond delay="0"/>
                                          </p:stCondLst>
                                        </p:cTn>
                                        <p:tgtEl>
                                          <p:spTgt spid="33"/>
                                        </p:tgtEl>
                                        <p:attrNameLst>
                                          <p:attrName>r</p:attrName>
                                        </p:attrNameLst>
                                      </p:cBhvr>
                                    </p:animRot>
                                    <p:animRot by="-240000">
                                      <p:cBhvr>
                                        <p:cTn id="40" dur="200" fill="hold">
                                          <p:stCondLst>
                                            <p:cond delay="200"/>
                                          </p:stCondLst>
                                        </p:cTn>
                                        <p:tgtEl>
                                          <p:spTgt spid="33"/>
                                        </p:tgtEl>
                                        <p:attrNameLst>
                                          <p:attrName>r</p:attrName>
                                        </p:attrNameLst>
                                      </p:cBhvr>
                                    </p:animRot>
                                    <p:animRot by="240000">
                                      <p:cBhvr>
                                        <p:cTn id="41" dur="200" fill="hold">
                                          <p:stCondLst>
                                            <p:cond delay="400"/>
                                          </p:stCondLst>
                                        </p:cTn>
                                        <p:tgtEl>
                                          <p:spTgt spid="33"/>
                                        </p:tgtEl>
                                        <p:attrNameLst>
                                          <p:attrName>r</p:attrName>
                                        </p:attrNameLst>
                                      </p:cBhvr>
                                    </p:animRot>
                                    <p:animRot by="-240000">
                                      <p:cBhvr>
                                        <p:cTn id="42" dur="200" fill="hold">
                                          <p:stCondLst>
                                            <p:cond delay="600"/>
                                          </p:stCondLst>
                                        </p:cTn>
                                        <p:tgtEl>
                                          <p:spTgt spid="33"/>
                                        </p:tgtEl>
                                        <p:attrNameLst>
                                          <p:attrName>r</p:attrName>
                                        </p:attrNameLst>
                                      </p:cBhvr>
                                    </p:animRot>
                                    <p:animRot by="120000">
                                      <p:cBhvr>
                                        <p:cTn id="43" dur="200" fill="hold">
                                          <p:stCondLst>
                                            <p:cond delay="800"/>
                                          </p:stCondLst>
                                        </p:cTn>
                                        <p:tgtEl>
                                          <p:spTgt spid="33"/>
                                        </p:tgtEl>
                                        <p:attrNameLst>
                                          <p:attrName>r</p:attrName>
                                        </p:attrNameLst>
                                      </p:cBhvr>
                                    </p:animRot>
                                  </p:childTnLst>
                                </p:cTn>
                              </p:par>
                              <p:par>
                                <p:cTn id="44" presetID="32" presetClass="emph" presetSubtype="0" fill="hold" nodeType="withEffect">
                                  <p:stCondLst>
                                    <p:cond delay="0"/>
                                  </p:stCondLst>
                                  <p:childTnLst>
                                    <p:animRot by="120000">
                                      <p:cBhvr>
                                        <p:cTn id="45" dur="100" fill="hold">
                                          <p:stCondLst>
                                            <p:cond delay="0"/>
                                          </p:stCondLst>
                                        </p:cTn>
                                        <p:tgtEl>
                                          <p:spTgt spid="30"/>
                                        </p:tgtEl>
                                        <p:attrNameLst>
                                          <p:attrName>r</p:attrName>
                                        </p:attrNameLst>
                                      </p:cBhvr>
                                    </p:animRot>
                                    <p:animRot by="-240000">
                                      <p:cBhvr>
                                        <p:cTn id="46" dur="200" fill="hold">
                                          <p:stCondLst>
                                            <p:cond delay="200"/>
                                          </p:stCondLst>
                                        </p:cTn>
                                        <p:tgtEl>
                                          <p:spTgt spid="30"/>
                                        </p:tgtEl>
                                        <p:attrNameLst>
                                          <p:attrName>r</p:attrName>
                                        </p:attrNameLst>
                                      </p:cBhvr>
                                    </p:animRot>
                                    <p:animRot by="240000">
                                      <p:cBhvr>
                                        <p:cTn id="47" dur="200" fill="hold">
                                          <p:stCondLst>
                                            <p:cond delay="400"/>
                                          </p:stCondLst>
                                        </p:cTn>
                                        <p:tgtEl>
                                          <p:spTgt spid="30"/>
                                        </p:tgtEl>
                                        <p:attrNameLst>
                                          <p:attrName>r</p:attrName>
                                        </p:attrNameLst>
                                      </p:cBhvr>
                                    </p:animRot>
                                    <p:animRot by="-240000">
                                      <p:cBhvr>
                                        <p:cTn id="48" dur="200" fill="hold">
                                          <p:stCondLst>
                                            <p:cond delay="600"/>
                                          </p:stCondLst>
                                        </p:cTn>
                                        <p:tgtEl>
                                          <p:spTgt spid="30"/>
                                        </p:tgtEl>
                                        <p:attrNameLst>
                                          <p:attrName>r</p:attrName>
                                        </p:attrNameLst>
                                      </p:cBhvr>
                                    </p:animRot>
                                    <p:animRot by="120000">
                                      <p:cBhvr>
                                        <p:cTn id="49" dur="200" fill="hold">
                                          <p:stCondLst>
                                            <p:cond delay="800"/>
                                          </p:stCondLst>
                                        </p:cTn>
                                        <p:tgtEl>
                                          <p:spTgt spid="30"/>
                                        </p:tgtEl>
                                        <p:attrNameLst>
                                          <p:attrName>r</p:attrName>
                                        </p:attrNameLst>
                                      </p:cBhvr>
                                    </p:animRot>
                                  </p:childTnLst>
                                </p:cTn>
                              </p:par>
                              <p:par>
                                <p:cTn id="50" presetID="32" presetClass="emph" presetSubtype="0" fill="hold" nodeType="withEffect">
                                  <p:stCondLst>
                                    <p:cond delay="0"/>
                                  </p:stCondLst>
                                  <p:childTnLst>
                                    <p:animRot by="120000">
                                      <p:cBhvr>
                                        <p:cTn id="51" dur="100" fill="hold">
                                          <p:stCondLst>
                                            <p:cond delay="0"/>
                                          </p:stCondLst>
                                        </p:cTn>
                                        <p:tgtEl>
                                          <p:spTgt spid="27"/>
                                        </p:tgtEl>
                                        <p:attrNameLst>
                                          <p:attrName>r</p:attrName>
                                        </p:attrNameLst>
                                      </p:cBhvr>
                                    </p:animRot>
                                    <p:animRot by="-240000">
                                      <p:cBhvr>
                                        <p:cTn id="52" dur="200" fill="hold">
                                          <p:stCondLst>
                                            <p:cond delay="200"/>
                                          </p:stCondLst>
                                        </p:cTn>
                                        <p:tgtEl>
                                          <p:spTgt spid="27"/>
                                        </p:tgtEl>
                                        <p:attrNameLst>
                                          <p:attrName>r</p:attrName>
                                        </p:attrNameLst>
                                      </p:cBhvr>
                                    </p:animRot>
                                    <p:animRot by="240000">
                                      <p:cBhvr>
                                        <p:cTn id="53" dur="200" fill="hold">
                                          <p:stCondLst>
                                            <p:cond delay="400"/>
                                          </p:stCondLst>
                                        </p:cTn>
                                        <p:tgtEl>
                                          <p:spTgt spid="27"/>
                                        </p:tgtEl>
                                        <p:attrNameLst>
                                          <p:attrName>r</p:attrName>
                                        </p:attrNameLst>
                                      </p:cBhvr>
                                    </p:animRot>
                                    <p:animRot by="-240000">
                                      <p:cBhvr>
                                        <p:cTn id="54" dur="200" fill="hold">
                                          <p:stCondLst>
                                            <p:cond delay="600"/>
                                          </p:stCondLst>
                                        </p:cTn>
                                        <p:tgtEl>
                                          <p:spTgt spid="27"/>
                                        </p:tgtEl>
                                        <p:attrNameLst>
                                          <p:attrName>r</p:attrName>
                                        </p:attrNameLst>
                                      </p:cBhvr>
                                    </p:animRot>
                                    <p:animRot by="120000">
                                      <p:cBhvr>
                                        <p:cTn id="55" dur="200" fill="hold">
                                          <p:stCondLst>
                                            <p:cond delay="800"/>
                                          </p:stCondLst>
                                        </p:cTn>
                                        <p:tgtEl>
                                          <p:spTgt spid="27"/>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32" presetClass="emph" presetSubtype="0" fill="hold" nodeType="clickEffect">
                                  <p:stCondLst>
                                    <p:cond delay="0"/>
                                  </p:stCondLst>
                                  <p:childTnLst>
                                    <p:animRot by="120000">
                                      <p:cBhvr>
                                        <p:cTn id="59" dur="100" fill="hold">
                                          <p:stCondLst>
                                            <p:cond delay="0"/>
                                          </p:stCondLst>
                                        </p:cTn>
                                        <p:tgtEl>
                                          <p:spTgt spid="28"/>
                                        </p:tgtEl>
                                        <p:attrNameLst>
                                          <p:attrName>r</p:attrName>
                                        </p:attrNameLst>
                                      </p:cBhvr>
                                    </p:animRot>
                                    <p:animRot by="-240000">
                                      <p:cBhvr>
                                        <p:cTn id="60" dur="200" fill="hold">
                                          <p:stCondLst>
                                            <p:cond delay="200"/>
                                          </p:stCondLst>
                                        </p:cTn>
                                        <p:tgtEl>
                                          <p:spTgt spid="28"/>
                                        </p:tgtEl>
                                        <p:attrNameLst>
                                          <p:attrName>r</p:attrName>
                                        </p:attrNameLst>
                                      </p:cBhvr>
                                    </p:animRot>
                                    <p:animRot by="240000">
                                      <p:cBhvr>
                                        <p:cTn id="61" dur="200" fill="hold">
                                          <p:stCondLst>
                                            <p:cond delay="400"/>
                                          </p:stCondLst>
                                        </p:cTn>
                                        <p:tgtEl>
                                          <p:spTgt spid="28"/>
                                        </p:tgtEl>
                                        <p:attrNameLst>
                                          <p:attrName>r</p:attrName>
                                        </p:attrNameLst>
                                      </p:cBhvr>
                                    </p:animRot>
                                    <p:animRot by="-240000">
                                      <p:cBhvr>
                                        <p:cTn id="62" dur="200" fill="hold">
                                          <p:stCondLst>
                                            <p:cond delay="600"/>
                                          </p:stCondLst>
                                        </p:cTn>
                                        <p:tgtEl>
                                          <p:spTgt spid="28"/>
                                        </p:tgtEl>
                                        <p:attrNameLst>
                                          <p:attrName>r</p:attrName>
                                        </p:attrNameLst>
                                      </p:cBhvr>
                                    </p:animRot>
                                    <p:animRot by="120000">
                                      <p:cBhvr>
                                        <p:cTn id="63" dur="200" fill="hold">
                                          <p:stCondLst>
                                            <p:cond delay="800"/>
                                          </p:stCondLst>
                                        </p:cTn>
                                        <p:tgtEl>
                                          <p:spTgt spid="28"/>
                                        </p:tgtEl>
                                        <p:attrNameLst>
                                          <p:attrName>r</p:attrName>
                                        </p:attrNameLst>
                                      </p:cBhvr>
                                    </p:animRot>
                                  </p:childTnLst>
                                </p:cTn>
                              </p:par>
                              <p:par>
                                <p:cTn id="64" presetID="32" presetClass="emph" presetSubtype="0" fill="hold" nodeType="withEffect">
                                  <p:stCondLst>
                                    <p:cond delay="0"/>
                                  </p:stCondLst>
                                  <p:childTnLst>
                                    <p:animRot by="120000">
                                      <p:cBhvr>
                                        <p:cTn id="65" dur="100" fill="hold">
                                          <p:stCondLst>
                                            <p:cond delay="0"/>
                                          </p:stCondLst>
                                        </p:cTn>
                                        <p:tgtEl>
                                          <p:spTgt spid="31"/>
                                        </p:tgtEl>
                                        <p:attrNameLst>
                                          <p:attrName>r</p:attrName>
                                        </p:attrNameLst>
                                      </p:cBhvr>
                                    </p:animRot>
                                    <p:animRot by="-240000">
                                      <p:cBhvr>
                                        <p:cTn id="66" dur="200" fill="hold">
                                          <p:stCondLst>
                                            <p:cond delay="200"/>
                                          </p:stCondLst>
                                        </p:cTn>
                                        <p:tgtEl>
                                          <p:spTgt spid="31"/>
                                        </p:tgtEl>
                                        <p:attrNameLst>
                                          <p:attrName>r</p:attrName>
                                        </p:attrNameLst>
                                      </p:cBhvr>
                                    </p:animRot>
                                    <p:animRot by="240000">
                                      <p:cBhvr>
                                        <p:cTn id="67" dur="200" fill="hold">
                                          <p:stCondLst>
                                            <p:cond delay="400"/>
                                          </p:stCondLst>
                                        </p:cTn>
                                        <p:tgtEl>
                                          <p:spTgt spid="31"/>
                                        </p:tgtEl>
                                        <p:attrNameLst>
                                          <p:attrName>r</p:attrName>
                                        </p:attrNameLst>
                                      </p:cBhvr>
                                    </p:animRot>
                                    <p:animRot by="-240000">
                                      <p:cBhvr>
                                        <p:cTn id="68" dur="200" fill="hold">
                                          <p:stCondLst>
                                            <p:cond delay="600"/>
                                          </p:stCondLst>
                                        </p:cTn>
                                        <p:tgtEl>
                                          <p:spTgt spid="31"/>
                                        </p:tgtEl>
                                        <p:attrNameLst>
                                          <p:attrName>r</p:attrName>
                                        </p:attrNameLst>
                                      </p:cBhvr>
                                    </p:animRot>
                                    <p:animRot by="120000">
                                      <p:cBhvr>
                                        <p:cTn id="69" dur="200" fill="hold">
                                          <p:stCondLst>
                                            <p:cond delay="800"/>
                                          </p:stCondLst>
                                        </p:cTn>
                                        <p:tgtEl>
                                          <p:spTgt spid="31"/>
                                        </p:tgtEl>
                                        <p:attrNameLst>
                                          <p:attrName>r</p:attrName>
                                        </p:attrNameLst>
                                      </p:cBhvr>
                                    </p:animRot>
                                  </p:childTnLst>
                                </p:cTn>
                              </p:par>
                              <p:par>
                                <p:cTn id="70" presetID="32" presetClass="emph" presetSubtype="0" fill="hold" grpId="0" nodeType="withEffect">
                                  <p:stCondLst>
                                    <p:cond delay="0"/>
                                  </p:stCondLst>
                                  <p:childTnLst>
                                    <p:animRot by="120000">
                                      <p:cBhvr>
                                        <p:cTn id="71" dur="100" fill="hold">
                                          <p:stCondLst>
                                            <p:cond delay="0"/>
                                          </p:stCondLst>
                                        </p:cTn>
                                        <p:tgtEl>
                                          <p:spTgt spid="32"/>
                                        </p:tgtEl>
                                        <p:attrNameLst>
                                          <p:attrName>r</p:attrName>
                                        </p:attrNameLst>
                                      </p:cBhvr>
                                    </p:animRot>
                                    <p:animRot by="-240000">
                                      <p:cBhvr>
                                        <p:cTn id="72" dur="200" fill="hold">
                                          <p:stCondLst>
                                            <p:cond delay="200"/>
                                          </p:stCondLst>
                                        </p:cTn>
                                        <p:tgtEl>
                                          <p:spTgt spid="32"/>
                                        </p:tgtEl>
                                        <p:attrNameLst>
                                          <p:attrName>r</p:attrName>
                                        </p:attrNameLst>
                                      </p:cBhvr>
                                    </p:animRot>
                                    <p:animRot by="240000">
                                      <p:cBhvr>
                                        <p:cTn id="73" dur="200" fill="hold">
                                          <p:stCondLst>
                                            <p:cond delay="400"/>
                                          </p:stCondLst>
                                        </p:cTn>
                                        <p:tgtEl>
                                          <p:spTgt spid="32"/>
                                        </p:tgtEl>
                                        <p:attrNameLst>
                                          <p:attrName>r</p:attrName>
                                        </p:attrNameLst>
                                      </p:cBhvr>
                                    </p:animRot>
                                    <p:animRot by="-240000">
                                      <p:cBhvr>
                                        <p:cTn id="74" dur="200" fill="hold">
                                          <p:stCondLst>
                                            <p:cond delay="600"/>
                                          </p:stCondLst>
                                        </p:cTn>
                                        <p:tgtEl>
                                          <p:spTgt spid="32"/>
                                        </p:tgtEl>
                                        <p:attrNameLst>
                                          <p:attrName>r</p:attrName>
                                        </p:attrNameLst>
                                      </p:cBhvr>
                                    </p:animRot>
                                    <p:animRot by="120000">
                                      <p:cBhvr>
                                        <p:cTn id="75" dur="200" fill="hold">
                                          <p:stCondLst>
                                            <p:cond delay="800"/>
                                          </p:stCondLst>
                                        </p:cTn>
                                        <p:tgtEl>
                                          <p:spTgt spid="32"/>
                                        </p:tgtEl>
                                        <p:attrNameLst>
                                          <p:attrName>r</p:attrName>
                                        </p:attrNameLst>
                                      </p:cBhvr>
                                    </p:animRot>
                                  </p:childTnLst>
                                </p:cTn>
                              </p:par>
                            </p:childTnLst>
                          </p:cTn>
                        </p:par>
                      </p:childTnLst>
                    </p:cTn>
                  </p:par>
                  <p:par>
                    <p:cTn id="76" fill="hold">
                      <p:stCondLst>
                        <p:cond delay="indefinite"/>
                      </p:stCondLst>
                      <p:childTnLst>
                        <p:par>
                          <p:cTn id="77" fill="hold">
                            <p:stCondLst>
                              <p:cond delay="0"/>
                            </p:stCondLst>
                            <p:childTnLst>
                              <p:par>
                                <p:cTn id="78" presetID="32" presetClass="emph" presetSubtype="0" fill="hold" nodeType="clickEffect">
                                  <p:stCondLst>
                                    <p:cond delay="0"/>
                                  </p:stCondLst>
                                  <p:childTnLst>
                                    <p:animRot by="120000">
                                      <p:cBhvr>
                                        <p:cTn id="79" dur="100" fill="hold">
                                          <p:stCondLst>
                                            <p:cond delay="0"/>
                                          </p:stCondLst>
                                        </p:cTn>
                                        <p:tgtEl>
                                          <p:spTgt spid="29"/>
                                        </p:tgtEl>
                                        <p:attrNameLst>
                                          <p:attrName>r</p:attrName>
                                        </p:attrNameLst>
                                      </p:cBhvr>
                                    </p:animRot>
                                    <p:animRot by="-240000">
                                      <p:cBhvr>
                                        <p:cTn id="80" dur="200" fill="hold">
                                          <p:stCondLst>
                                            <p:cond delay="200"/>
                                          </p:stCondLst>
                                        </p:cTn>
                                        <p:tgtEl>
                                          <p:spTgt spid="29"/>
                                        </p:tgtEl>
                                        <p:attrNameLst>
                                          <p:attrName>r</p:attrName>
                                        </p:attrNameLst>
                                      </p:cBhvr>
                                    </p:animRot>
                                    <p:animRot by="240000">
                                      <p:cBhvr>
                                        <p:cTn id="81" dur="200" fill="hold">
                                          <p:stCondLst>
                                            <p:cond delay="400"/>
                                          </p:stCondLst>
                                        </p:cTn>
                                        <p:tgtEl>
                                          <p:spTgt spid="29"/>
                                        </p:tgtEl>
                                        <p:attrNameLst>
                                          <p:attrName>r</p:attrName>
                                        </p:attrNameLst>
                                      </p:cBhvr>
                                    </p:animRot>
                                    <p:animRot by="-240000">
                                      <p:cBhvr>
                                        <p:cTn id="82" dur="200" fill="hold">
                                          <p:stCondLst>
                                            <p:cond delay="600"/>
                                          </p:stCondLst>
                                        </p:cTn>
                                        <p:tgtEl>
                                          <p:spTgt spid="29"/>
                                        </p:tgtEl>
                                        <p:attrNameLst>
                                          <p:attrName>r</p:attrName>
                                        </p:attrNameLst>
                                      </p:cBhvr>
                                    </p:animRot>
                                    <p:animRot by="120000">
                                      <p:cBhvr>
                                        <p:cTn id="83" dur="200" fill="hold">
                                          <p:stCondLst>
                                            <p:cond delay="800"/>
                                          </p:stCondLst>
                                        </p:cTn>
                                        <p:tgtEl>
                                          <p:spTgt spid="29"/>
                                        </p:tgtEl>
                                        <p:attrNameLst>
                                          <p:attrName>r</p:attrName>
                                        </p:attrNameLst>
                                      </p:cBhvr>
                                    </p:animRot>
                                  </p:childTnLst>
                                </p:cTn>
                              </p:par>
                              <p:par>
                                <p:cTn id="84" presetID="32" presetClass="emph" presetSubtype="0" fill="hold" nodeType="withEffect">
                                  <p:stCondLst>
                                    <p:cond delay="0"/>
                                  </p:stCondLst>
                                  <p:childTnLst>
                                    <p:animRot by="120000">
                                      <p:cBhvr>
                                        <p:cTn id="85" dur="100" fill="hold">
                                          <p:stCondLst>
                                            <p:cond delay="0"/>
                                          </p:stCondLst>
                                        </p:cTn>
                                        <p:tgtEl>
                                          <p:spTgt spid="66"/>
                                        </p:tgtEl>
                                        <p:attrNameLst>
                                          <p:attrName>r</p:attrName>
                                        </p:attrNameLst>
                                      </p:cBhvr>
                                    </p:animRot>
                                    <p:animRot by="-240000">
                                      <p:cBhvr>
                                        <p:cTn id="86" dur="200" fill="hold">
                                          <p:stCondLst>
                                            <p:cond delay="200"/>
                                          </p:stCondLst>
                                        </p:cTn>
                                        <p:tgtEl>
                                          <p:spTgt spid="66"/>
                                        </p:tgtEl>
                                        <p:attrNameLst>
                                          <p:attrName>r</p:attrName>
                                        </p:attrNameLst>
                                      </p:cBhvr>
                                    </p:animRot>
                                    <p:animRot by="240000">
                                      <p:cBhvr>
                                        <p:cTn id="87" dur="200" fill="hold">
                                          <p:stCondLst>
                                            <p:cond delay="400"/>
                                          </p:stCondLst>
                                        </p:cTn>
                                        <p:tgtEl>
                                          <p:spTgt spid="66"/>
                                        </p:tgtEl>
                                        <p:attrNameLst>
                                          <p:attrName>r</p:attrName>
                                        </p:attrNameLst>
                                      </p:cBhvr>
                                    </p:animRot>
                                    <p:animRot by="-240000">
                                      <p:cBhvr>
                                        <p:cTn id="88" dur="200" fill="hold">
                                          <p:stCondLst>
                                            <p:cond delay="600"/>
                                          </p:stCondLst>
                                        </p:cTn>
                                        <p:tgtEl>
                                          <p:spTgt spid="66"/>
                                        </p:tgtEl>
                                        <p:attrNameLst>
                                          <p:attrName>r</p:attrName>
                                        </p:attrNameLst>
                                      </p:cBhvr>
                                    </p:animRot>
                                    <p:animRot by="120000">
                                      <p:cBhvr>
                                        <p:cTn id="89" dur="200" fill="hold">
                                          <p:stCondLst>
                                            <p:cond delay="800"/>
                                          </p:stCondLst>
                                        </p:cTn>
                                        <p:tgtEl>
                                          <p:spTgt spid="66"/>
                                        </p:tgtEl>
                                        <p:attrNameLst>
                                          <p:attrName>r</p:attrName>
                                        </p:attrNameLst>
                                      </p:cBhvr>
                                    </p:animRot>
                                  </p:childTnLst>
                                </p:cTn>
                              </p:par>
                              <p:par>
                                <p:cTn id="90" presetID="32" presetClass="emph" presetSubtype="0" fill="hold" grpId="0" nodeType="withEffect">
                                  <p:stCondLst>
                                    <p:cond delay="0"/>
                                  </p:stCondLst>
                                  <p:childTnLst>
                                    <p:animRot by="120000">
                                      <p:cBhvr>
                                        <p:cTn id="91" dur="100" fill="hold">
                                          <p:stCondLst>
                                            <p:cond delay="0"/>
                                          </p:stCondLst>
                                        </p:cTn>
                                        <p:tgtEl>
                                          <p:spTgt spid="67"/>
                                        </p:tgtEl>
                                        <p:attrNameLst>
                                          <p:attrName>r</p:attrName>
                                        </p:attrNameLst>
                                      </p:cBhvr>
                                    </p:animRot>
                                    <p:animRot by="-240000">
                                      <p:cBhvr>
                                        <p:cTn id="92" dur="200" fill="hold">
                                          <p:stCondLst>
                                            <p:cond delay="200"/>
                                          </p:stCondLst>
                                        </p:cTn>
                                        <p:tgtEl>
                                          <p:spTgt spid="67"/>
                                        </p:tgtEl>
                                        <p:attrNameLst>
                                          <p:attrName>r</p:attrName>
                                        </p:attrNameLst>
                                      </p:cBhvr>
                                    </p:animRot>
                                    <p:animRot by="240000">
                                      <p:cBhvr>
                                        <p:cTn id="93" dur="200" fill="hold">
                                          <p:stCondLst>
                                            <p:cond delay="400"/>
                                          </p:stCondLst>
                                        </p:cTn>
                                        <p:tgtEl>
                                          <p:spTgt spid="67"/>
                                        </p:tgtEl>
                                        <p:attrNameLst>
                                          <p:attrName>r</p:attrName>
                                        </p:attrNameLst>
                                      </p:cBhvr>
                                    </p:animRot>
                                    <p:animRot by="-240000">
                                      <p:cBhvr>
                                        <p:cTn id="94" dur="200" fill="hold">
                                          <p:stCondLst>
                                            <p:cond delay="600"/>
                                          </p:stCondLst>
                                        </p:cTn>
                                        <p:tgtEl>
                                          <p:spTgt spid="67"/>
                                        </p:tgtEl>
                                        <p:attrNameLst>
                                          <p:attrName>r</p:attrName>
                                        </p:attrNameLst>
                                      </p:cBhvr>
                                    </p:animRot>
                                    <p:animRot by="120000">
                                      <p:cBhvr>
                                        <p:cTn id="95" dur="200" fill="hold">
                                          <p:stCondLst>
                                            <p:cond delay="800"/>
                                          </p:stCondLst>
                                        </p:cTn>
                                        <p:tgtEl>
                                          <p:spTgt spid="67"/>
                                        </p:tgtEl>
                                        <p:attrNameLst>
                                          <p:attrName>r</p:attrName>
                                        </p:attrNameLst>
                                      </p:cBhvr>
                                    </p:animRot>
                                  </p:childTnLst>
                                </p:cTn>
                              </p:par>
                              <p:par>
                                <p:cTn id="96" presetID="32" presetClass="emph" presetSubtype="0" fill="hold" nodeType="withEffect">
                                  <p:stCondLst>
                                    <p:cond delay="0"/>
                                  </p:stCondLst>
                                  <p:childTnLst>
                                    <p:animRot by="120000">
                                      <p:cBhvr>
                                        <p:cTn id="97" dur="100" fill="hold">
                                          <p:stCondLst>
                                            <p:cond delay="0"/>
                                          </p:stCondLst>
                                        </p:cTn>
                                        <p:tgtEl>
                                          <p:spTgt spid="80"/>
                                        </p:tgtEl>
                                        <p:attrNameLst>
                                          <p:attrName>r</p:attrName>
                                        </p:attrNameLst>
                                      </p:cBhvr>
                                    </p:animRot>
                                    <p:animRot by="-240000">
                                      <p:cBhvr>
                                        <p:cTn id="98" dur="200" fill="hold">
                                          <p:stCondLst>
                                            <p:cond delay="200"/>
                                          </p:stCondLst>
                                        </p:cTn>
                                        <p:tgtEl>
                                          <p:spTgt spid="80"/>
                                        </p:tgtEl>
                                        <p:attrNameLst>
                                          <p:attrName>r</p:attrName>
                                        </p:attrNameLst>
                                      </p:cBhvr>
                                    </p:animRot>
                                    <p:animRot by="240000">
                                      <p:cBhvr>
                                        <p:cTn id="99" dur="200" fill="hold">
                                          <p:stCondLst>
                                            <p:cond delay="400"/>
                                          </p:stCondLst>
                                        </p:cTn>
                                        <p:tgtEl>
                                          <p:spTgt spid="80"/>
                                        </p:tgtEl>
                                        <p:attrNameLst>
                                          <p:attrName>r</p:attrName>
                                        </p:attrNameLst>
                                      </p:cBhvr>
                                    </p:animRot>
                                    <p:animRot by="-240000">
                                      <p:cBhvr>
                                        <p:cTn id="100" dur="200" fill="hold">
                                          <p:stCondLst>
                                            <p:cond delay="600"/>
                                          </p:stCondLst>
                                        </p:cTn>
                                        <p:tgtEl>
                                          <p:spTgt spid="80"/>
                                        </p:tgtEl>
                                        <p:attrNameLst>
                                          <p:attrName>r</p:attrName>
                                        </p:attrNameLst>
                                      </p:cBhvr>
                                    </p:animRot>
                                    <p:animRot by="120000">
                                      <p:cBhvr>
                                        <p:cTn id="101" dur="200" fill="hold">
                                          <p:stCondLst>
                                            <p:cond delay="800"/>
                                          </p:stCondLst>
                                        </p:cTn>
                                        <p:tgtEl>
                                          <p:spTgt spid="80"/>
                                        </p:tgtEl>
                                        <p:attrNameLst>
                                          <p:attrName>r</p:attrName>
                                        </p:attrNameLst>
                                      </p:cBhvr>
                                    </p:animRot>
                                  </p:childTnLst>
                                </p:cTn>
                              </p:par>
                            </p:childTnLst>
                          </p:cTn>
                        </p:par>
                      </p:childTnLst>
                    </p:cTn>
                  </p:par>
                  <p:par>
                    <p:cTn id="102" fill="hold">
                      <p:stCondLst>
                        <p:cond delay="indefinite"/>
                      </p:stCondLst>
                      <p:childTnLst>
                        <p:par>
                          <p:cTn id="103" fill="hold">
                            <p:stCondLst>
                              <p:cond delay="0"/>
                            </p:stCondLst>
                            <p:childTnLst>
                              <p:par>
                                <p:cTn id="104" presetID="32" presetClass="emph" presetSubtype="0" fill="hold" grpId="0" nodeType="clickEffect">
                                  <p:stCondLst>
                                    <p:cond delay="0"/>
                                  </p:stCondLst>
                                  <p:childTnLst>
                                    <p:animRot by="120000">
                                      <p:cBhvr>
                                        <p:cTn id="105" dur="100" fill="hold">
                                          <p:stCondLst>
                                            <p:cond delay="0"/>
                                          </p:stCondLst>
                                        </p:cTn>
                                        <p:tgtEl>
                                          <p:spTgt spid="77"/>
                                        </p:tgtEl>
                                        <p:attrNameLst>
                                          <p:attrName>r</p:attrName>
                                        </p:attrNameLst>
                                      </p:cBhvr>
                                    </p:animRot>
                                    <p:animRot by="-240000">
                                      <p:cBhvr>
                                        <p:cTn id="106" dur="200" fill="hold">
                                          <p:stCondLst>
                                            <p:cond delay="200"/>
                                          </p:stCondLst>
                                        </p:cTn>
                                        <p:tgtEl>
                                          <p:spTgt spid="77"/>
                                        </p:tgtEl>
                                        <p:attrNameLst>
                                          <p:attrName>r</p:attrName>
                                        </p:attrNameLst>
                                      </p:cBhvr>
                                    </p:animRot>
                                    <p:animRot by="240000">
                                      <p:cBhvr>
                                        <p:cTn id="107" dur="200" fill="hold">
                                          <p:stCondLst>
                                            <p:cond delay="400"/>
                                          </p:stCondLst>
                                        </p:cTn>
                                        <p:tgtEl>
                                          <p:spTgt spid="77"/>
                                        </p:tgtEl>
                                        <p:attrNameLst>
                                          <p:attrName>r</p:attrName>
                                        </p:attrNameLst>
                                      </p:cBhvr>
                                    </p:animRot>
                                    <p:animRot by="-240000">
                                      <p:cBhvr>
                                        <p:cTn id="108" dur="200" fill="hold">
                                          <p:stCondLst>
                                            <p:cond delay="600"/>
                                          </p:stCondLst>
                                        </p:cTn>
                                        <p:tgtEl>
                                          <p:spTgt spid="77"/>
                                        </p:tgtEl>
                                        <p:attrNameLst>
                                          <p:attrName>r</p:attrName>
                                        </p:attrNameLst>
                                      </p:cBhvr>
                                    </p:animRot>
                                    <p:animRot by="120000">
                                      <p:cBhvr>
                                        <p:cTn id="109" dur="200" fill="hold">
                                          <p:stCondLst>
                                            <p:cond delay="800"/>
                                          </p:stCondLst>
                                        </p:cTn>
                                        <p:tgtEl>
                                          <p:spTgt spid="77"/>
                                        </p:tgtEl>
                                        <p:attrNameLst>
                                          <p:attrName>r</p:attrName>
                                        </p:attrNameLst>
                                      </p:cBhvr>
                                    </p:animRot>
                                  </p:childTnLst>
                                </p:cTn>
                              </p:par>
                              <p:par>
                                <p:cTn id="110" presetID="32" presetClass="emph" presetSubtype="0" fill="hold" grpId="0" nodeType="withEffect">
                                  <p:stCondLst>
                                    <p:cond delay="0"/>
                                  </p:stCondLst>
                                  <p:childTnLst>
                                    <p:animRot by="120000">
                                      <p:cBhvr>
                                        <p:cTn id="111" dur="100" fill="hold">
                                          <p:stCondLst>
                                            <p:cond delay="0"/>
                                          </p:stCondLst>
                                        </p:cTn>
                                        <p:tgtEl>
                                          <p:spTgt spid="78"/>
                                        </p:tgtEl>
                                        <p:attrNameLst>
                                          <p:attrName>r</p:attrName>
                                        </p:attrNameLst>
                                      </p:cBhvr>
                                    </p:animRot>
                                    <p:animRot by="-240000">
                                      <p:cBhvr>
                                        <p:cTn id="112" dur="200" fill="hold">
                                          <p:stCondLst>
                                            <p:cond delay="200"/>
                                          </p:stCondLst>
                                        </p:cTn>
                                        <p:tgtEl>
                                          <p:spTgt spid="78"/>
                                        </p:tgtEl>
                                        <p:attrNameLst>
                                          <p:attrName>r</p:attrName>
                                        </p:attrNameLst>
                                      </p:cBhvr>
                                    </p:animRot>
                                    <p:animRot by="240000">
                                      <p:cBhvr>
                                        <p:cTn id="113" dur="200" fill="hold">
                                          <p:stCondLst>
                                            <p:cond delay="400"/>
                                          </p:stCondLst>
                                        </p:cTn>
                                        <p:tgtEl>
                                          <p:spTgt spid="78"/>
                                        </p:tgtEl>
                                        <p:attrNameLst>
                                          <p:attrName>r</p:attrName>
                                        </p:attrNameLst>
                                      </p:cBhvr>
                                    </p:animRot>
                                    <p:animRot by="-240000">
                                      <p:cBhvr>
                                        <p:cTn id="114" dur="200" fill="hold">
                                          <p:stCondLst>
                                            <p:cond delay="600"/>
                                          </p:stCondLst>
                                        </p:cTn>
                                        <p:tgtEl>
                                          <p:spTgt spid="78"/>
                                        </p:tgtEl>
                                        <p:attrNameLst>
                                          <p:attrName>r</p:attrName>
                                        </p:attrNameLst>
                                      </p:cBhvr>
                                    </p:animRot>
                                    <p:animRot by="120000">
                                      <p:cBhvr>
                                        <p:cTn id="115" dur="200" fill="hold">
                                          <p:stCondLst>
                                            <p:cond delay="800"/>
                                          </p:stCondLst>
                                        </p:cTn>
                                        <p:tgtEl>
                                          <p:spTgt spid="78"/>
                                        </p:tgtEl>
                                        <p:attrNameLst>
                                          <p:attrName>r</p:attrName>
                                        </p:attrNameLst>
                                      </p:cBhvr>
                                    </p:animRot>
                                  </p:childTnLst>
                                </p:cTn>
                              </p:par>
                              <p:par>
                                <p:cTn id="116" presetID="32" presetClass="emph" presetSubtype="0" fill="hold" grpId="0" nodeType="withEffect">
                                  <p:stCondLst>
                                    <p:cond delay="0"/>
                                  </p:stCondLst>
                                  <p:childTnLst>
                                    <p:animRot by="120000">
                                      <p:cBhvr>
                                        <p:cTn id="117" dur="100" fill="hold">
                                          <p:stCondLst>
                                            <p:cond delay="0"/>
                                          </p:stCondLst>
                                        </p:cTn>
                                        <p:tgtEl>
                                          <p:spTgt spid="79"/>
                                        </p:tgtEl>
                                        <p:attrNameLst>
                                          <p:attrName>r</p:attrName>
                                        </p:attrNameLst>
                                      </p:cBhvr>
                                    </p:animRot>
                                    <p:animRot by="-240000">
                                      <p:cBhvr>
                                        <p:cTn id="118" dur="200" fill="hold">
                                          <p:stCondLst>
                                            <p:cond delay="200"/>
                                          </p:stCondLst>
                                        </p:cTn>
                                        <p:tgtEl>
                                          <p:spTgt spid="79"/>
                                        </p:tgtEl>
                                        <p:attrNameLst>
                                          <p:attrName>r</p:attrName>
                                        </p:attrNameLst>
                                      </p:cBhvr>
                                    </p:animRot>
                                    <p:animRot by="240000">
                                      <p:cBhvr>
                                        <p:cTn id="119" dur="200" fill="hold">
                                          <p:stCondLst>
                                            <p:cond delay="400"/>
                                          </p:stCondLst>
                                        </p:cTn>
                                        <p:tgtEl>
                                          <p:spTgt spid="79"/>
                                        </p:tgtEl>
                                        <p:attrNameLst>
                                          <p:attrName>r</p:attrName>
                                        </p:attrNameLst>
                                      </p:cBhvr>
                                    </p:animRot>
                                    <p:animRot by="-240000">
                                      <p:cBhvr>
                                        <p:cTn id="120" dur="200" fill="hold">
                                          <p:stCondLst>
                                            <p:cond delay="600"/>
                                          </p:stCondLst>
                                        </p:cTn>
                                        <p:tgtEl>
                                          <p:spTgt spid="79"/>
                                        </p:tgtEl>
                                        <p:attrNameLst>
                                          <p:attrName>r</p:attrName>
                                        </p:attrNameLst>
                                      </p:cBhvr>
                                    </p:animRot>
                                    <p:animRot by="120000">
                                      <p:cBhvr>
                                        <p:cTn id="121" dur="200" fill="hold">
                                          <p:stCondLst>
                                            <p:cond delay="800"/>
                                          </p:stCondLst>
                                        </p:cTn>
                                        <p:tgtEl>
                                          <p:spTgt spid="79"/>
                                        </p:tgtEl>
                                        <p:attrNameLst>
                                          <p:attrName>r</p:attrName>
                                        </p:attrNameLst>
                                      </p:cBhvr>
                                    </p:animRot>
                                  </p:childTnLst>
                                </p:cTn>
                              </p:par>
                              <p:par>
                                <p:cTn id="122" presetID="1" presetClass="entr" presetSubtype="0" fill="hold" grpId="0" nodeType="withEffect">
                                  <p:stCondLst>
                                    <p:cond delay="0"/>
                                  </p:stCondLst>
                                  <p:childTnLst>
                                    <p:set>
                                      <p:cBhvr>
                                        <p:cTn id="123" dur="1" fill="hold">
                                          <p:stCondLst>
                                            <p:cond delay="0"/>
                                          </p:stCondLst>
                                        </p:cTn>
                                        <p:tgtEl>
                                          <p:spTgt spid="12"/>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32" grpId="0" animBg="1"/>
      <p:bldP spid="33" grpId="0" animBg="1"/>
      <p:bldP spid="67" grpId="0" animBg="1"/>
      <p:bldP spid="77" grpId="0" animBg="1"/>
      <p:bldP spid="78" grpId="0" animBg="1"/>
      <p:bldP spid="79" grpId="0" animBg="1"/>
      <p:bldP spid="6" grpId="0"/>
      <p:bldP spid="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4969" y="6634666"/>
            <a:ext cx="849593" cy="123111"/>
          </a:xfrm>
        </p:spPr>
        <p:txBody>
          <a:bodyPr/>
          <a:lstStyle/>
          <a:p>
            <a:fld id="{18EB139A-5B5F-9043-B319-26745F57B6C9}" type="datetime4">
              <a:rPr lang="de-DE" smtClean="0"/>
              <a:t>20.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79717" y="6634666"/>
            <a:ext cx="193964" cy="123111"/>
          </a:xfrm>
        </p:spPr>
        <p:txBody>
          <a:bodyPr/>
          <a:lstStyle/>
          <a:p>
            <a:fld id="{D949F9DF-37BD-4CD6-BF49-65BA579E1D7A}" type="slidenum">
              <a:rPr lang="de-DE" smtClean="0"/>
              <a:pPr/>
              <a:t>22</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Neural Network</a:t>
            </a:r>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Training </a:t>
            </a:r>
            <a:r>
              <a:rPr lang="de-DE" dirty="0" err="1"/>
              <a:t>phase</a:t>
            </a:r>
            <a:r>
              <a:rPr lang="de-DE" dirty="0"/>
              <a:t> </a:t>
            </a:r>
            <a:r>
              <a:rPr lang="de-DE" dirty="0" err="1"/>
              <a:t>of</a:t>
            </a:r>
            <a:r>
              <a:rPr lang="de-DE" dirty="0"/>
              <a:t> MBT-</a:t>
            </a:r>
            <a:r>
              <a:rPr lang="de-DE" dirty="0" err="1"/>
              <a:t>net</a:t>
            </a:r>
            <a:endParaRPr lang="de-DE" dirty="0"/>
          </a:p>
        </p:txBody>
      </p:sp>
      <p:pic>
        <p:nvPicPr>
          <p:cNvPr id="6" name="Picture 5">
            <a:extLst>
              <a:ext uri="{FF2B5EF4-FFF2-40B4-BE49-F238E27FC236}">
                <a16:creationId xmlns:a16="http://schemas.microsoft.com/office/drawing/2014/main" id="{09657F06-1126-A124-60BD-531C687F1F0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r="50035" b="49369"/>
          <a:stretch/>
        </p:blipFill>
        <p:spPr>
          <a:xfrm>
            <a:off x="887490" y="3155441"/>
            <a:ext cx="1185257" cy="1121284"/>
          </a:xfrm>
          <a:prstGeom prst="rect">
            <a:avLst/>
          </a:prstGeom>
          <a:scene3d>
            <a:camera prst="isometricOffAxis2Right"/>
            <a:lightRig rig="threePt" dir="t"/>
          </a:scene3d>
          <a:sp3d extrusionH="254000" contourW="12700" prstMaterial="matte">
            <a:contourClr>
              <a:schemeClr val="bg1"/>
            </a:contourClr>
          </a:sp3d>
        </p:spPr>
      </p:pic>
      <p:cxnSp>
        <p:nvCxnSpPr>
          <p:cNvPr id="20" name="Straight Arrow Connector 19">
            <a:extLst>
              <a:ext uri="{FF2B5EF4-FFF2-40B4-BE49-F238E27FC236}">
                <a16:creationId xmlns:a16="http://schemas.microsoft.com/office/drawing/2014/main" id="{1281CB5A-904B-B997-C5ED-3FC7518D4FC0}"/>
              </a:ext>
            </a:extLst>
          </p:cNvPr>
          <p:cNvCxnSpPr>
            <a:cxnSpLocks/>
          </p:cNvCxnSpPr>
          <p:nvPr/>
        </p:nvCxnSpPr>
        <p:spPr>
          <a:xfrm flipV="1">
            <a:off x="1592573" y="3670820"/>
            <a:ext cx="523015" cy="397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89C610-BECD-6B2A-0B7D-D9A4183943C1}"/>
              </a:ext>
            </a:extLst>
          </p:cNvPr>
          <p:cNvCxnSpPr>
            <a:cxnSpLocks/>
          </p:cNvCxnSpPr>
          <p:nvPr/>
        </p:nvCxnSpPr>
        <p:spPr>
          <a:xfrm flipV="1">
            <a:off x="2718988" y="3670818"/>
            <a:ext cx="451450" cy="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9B571C-F2DA-0E0D-04FF-F26C8197A65E}"/>
              </a:ext>
            </a:extLst>
          </p:cNvPr>
          <p:cNvSpPr txBox="1"/>
          <p:nvPr/>
        </p:nvSpPr>
        <p:spPr>
          <a:xfrm>
            <a:off x="887490" y="1635491"/>
            <a:ext cx="714086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1" i="0" u="none" strike="noStrike" kern="1200" cap="none" spc="0" normalizeH="0" baseline="0" noProof="0" dirty="0">
                <a:ln>
                  <a:noFill/>
                </a:ln>
                <a:solidFill>
                  <a:prstClr val="black"/>
                </a:solidFill>
                <a:effectLst/>
                <a:uLnTx/>
                <a:uFillTx/>
                <a:latin typeface="Arial"/>
                <a:ea typeface="+mn-ea"/>
                <a:cs typeface="+mn-cs"/>
              </a:rPr>
              <a:t>Aim of training:</a:t>
            </a:r>
            <a:r>
              <a:rPr kumimoji="0" lang="en-DE" sz="1600" b="0" i="0" u="none" strike="noStrike" kern="1200" cap="none" spc="0" normalizeH="0" baseline="0" noProof="0" dirty="0">
                <a:ln>
                  <a:noFill/>
                </a:ln>
                <a:solidFill>
                  <a:prstClr val="black"/>
                </a:solidFill>
                <a:effectLst/>
                <a:uLnTx/>
                <a:uFillTx/>
                <a:latin typeface="Arial"/>
                <a:ea typeface="+mn-ea"/>
                <a:cs typeface="+mn-cs"/>
              </a:rPr>
              <a:t> minimize difference between network output and ground truth</a:t>
            </a:r>
          </a:p>
        </p:txBody>
      </p:sp>
      <p:pic>
        <p:nvPicPr>
          <p:cNvPr id="27" name="Picture 26">
            <a:extLst>
              <a:ext uri="{FF2B5EF4-FFF2-40B4-BE49-F238E27FC236}">
                <a16:creationId xmlns:a16="http://schemas.microsoft.com/office/drawing/2014/main" id="{41CDF5D9-AFEC-4463-42EB-BC8D8D3CDA1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90000" contrast="-52000"/>
                    </a14:imgEffect>
                  </a14:imgLayer>
                </a14:imgProps>
              </a:ext>
            </a:extLst>
          </a:blip>
          <a:stretch>
            <a:fillRect/>
          </a:stretch>
        </p:blipFill>
        <p:spPr>
          <a:xfrm>
            <a:off x="3091032" y="3160472"/>
            <a:ext cx="1150729" cy="1120101"/>
          </a:xfrm>
          <a:prstGeom prst="rect">
            <a:avLst/>
          </a:prstGeom>
          <a:scene3d>
            <a:camera prst="isometricOffAxis2Right"/>
            <a:lightRig rig="threePt" dir="t"/>
          </a:scene3d>
          <a:sp3d extrusionH="254000" contourW="12700" prstMaterial="matte">
            <a:extrusionClr>
              <a:schemeClr val="tx1"/>
            </a:extrusionClr>
            <a:contourClr>
              <a:schemeClr val="bg2"/>
            </a:contourClr>
          </a:sp3d>
        </p:spPr>
      </p:pic>
      <p:pic>
        <p:nvPicPr>
          <p:cNvPr id="29" name="Picture 28">
            <a:extLst>
              <a:ext uri="{FF2B5EF4-FFF2-40B4-BE49-F238E27FC236}">
                <a16:creationId xmlns:a16="http://schemas.microsoft.com/office/drawing/2014/main" id="{50A6A7D9-4ED2-32CA-FBF9-0B151518173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93000" contrast="100000"/>
                    </a14:imgEffect>
                  </a14:imgLayer>
                </a14:imgProps>
              </a:ext>
            </a:extLst>
          </a:blip>
          <a:stretch>
            <a:fillRect/>
          </a:stretch>
        </p:blipFill>
        <p:spPr>
          <a:xfrm>
            <a:off x="4145882" y="3110767"/>
            <a:ext cx="1150729" cy="1120101"/>
          </a:xfrm>
          <a:prstGeom prst="rect">
            <a:avLst/>
          </a:prstGeom>
          <a:scene3d>
            <a:camera prst="isometricOffAxis2Right"/>
            <a:lightRig rig="threePt" dir="t"/>
          </a:scene3d>
          <a:sp3d extrusionH="254000" contourW="12700" prstMaterial="matte">
            <a:extrusionClr>
              <a:schemeClr val="tx1"/>
            </a:extrusionClr>
            <a:contourClr>
              <a:schemeClr val="bg2"/>
            </a:contourClr>
          </a:sp3d>
        </p:spPr>
      </p:pic>
      <p:sp>
        <p:nvSpPr>
          <p:cNvPr id="30" name="Left Brace 29">
            <a:extLst>
              <a:ext uri="{FF2B5EF4-FFF2-40B4-BE49-F238E27FC236}">
                <a16:creationId xmlns:a16="http://schemas.microsoft.com/office/drawing/2014/main" id="{6BC43DF5-0EC7-51EC-32D1-35E6F069CA50}"/>
              </a:ext>
            </a:extLst>
          </p:cNvPr>
          <p:cNvSpPr/>
          <p:nvPr/>
        </p:nvSpPr>
        <p:spPr>
          <a:xfrm rot="16200000">
            <a:off x="3981629" y="3765476"/>
            <a:ext cx="187358" cy="1775353"/>
          </a:xfrm>
          <a:prstGeom prst="leftBrace">
            <a:avLst>
              <a:gd name="adj1" fmla="val 8333"/>
              <a:gd name="adj2" fmla="val 49755"/>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1" name="TextBox 30">
            <a:extLst>
              <a:ext uri="{FF2B5EF4-FFF2-40B4-BE49-F238E27FC236}">
                <a16:creationId xmlns:a16="http://schemas.microsoft.com/office/drawing/2014/main" id="{C7DB529B-CB59-E037-9681-2395B43E7D2F}"/>
              </a:ext>
            </a:extLst>
          </p:cNvPr>
          <p:cNvSpPr txBox="1"/>
          <p:nvPr/>
        </p:nvSpPr>
        <p:spPr>
          <a:xfrm>
            <a:off x="3929270" y="3368388"/>
            <a:ext cx="351474" cy="575231"/>
          </a:xfrm>
          <a:prstGeom prst="rect">
            <a:avLst/>
          </a:prstGeom>
          <a:noFill/>
        </p:spPr>
        <p:txBody>
          <a:bodyPr wrap="square" lIns="0" tIns="0" rIns="0" bIns="0" rtlCol="0" anchor="ctr">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3600" b="0" i="0" u="none" strike="noStrike" kern="1200" cap="none" spc="0" normalizeH="0" baseline="0" noProof="0" dirty="0">
                <a:ln>
                  <a:noFill/>
                </a:ln>
                <a:solidFill>
                  <a:prstClr val="black"/>
                </a:solidFill>
                <a:effectLst/>
                <a:uLnTx/>
                <a:uFillTx/>
                <a:latin typeface="Arial"/>
                <a:ea typeface="+mn-ea"/>
                <a:cs typeface="+mn-cs"/>
              </a:rPr>
              <a:t>-</a:t>
            </a:r>
          </a:p>
        </p:txBody>
      </p:sp>
      <p:sp>
        <p:nvSpPr>
          <p:cNvPr id="44" name="TextBox 43">
            <a:extLst>
              <a:ext uri="{FF2B5EF4-FFF2-40B4-BE49-F238E27FC236}">
                <a16:creationId xmlns:a16="http://schemas.microsoft.com/office/drawing/2014/main" id="{882DB660-33AF-48AD-7D48-7CAC5E67F392}"/>
              </a:ext>
            </a:extLst>
          </p:cNvPr>
          <p:cNvSpPr txBox="1"/>
          <p:nvPr/>
        </p:nvSpPr>
        <p:spPr>
          <a:xfrm>
            <a:off x="3847933" y="4716401"/>
            <a:ext cx="432811"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Loss</a:t>
            </a:r>
          </a:p>
        </p:txBody>
      </p:sp>
      <p:sp>
        <p:nvSpPr>
          <p:cNvPr id="60" name="Rectangle 59">
            <a:extLst>
              <a:ext uri="{FF2B5EF4-FFF2-40B4-BE49-F238E27FC236}">
                <a16:creationId xmlns:a16="http://schemas.microsoft.com/office/drawing/2014/main" id="{E2F44CE2-1211-DAA8-6CD8-782F6FBBDD0F}"/>
              </a:ext>
            </a:extLst>
          </p:cNvPr>
          <p:cNvSpPr/>
          <p:nvPr/>
        </p:nvSpPr>
        <p:spPr>
          <a:xfrm>
            <a:off x="2728736" y="5577897"/>
            <a:ext cx="849593" cy="7422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900" b="0" i="0" u="none" strike="noStrike" kern="1200" cap="none" spc="0" normalizeH="0" baseline="0" noProof="0" dirty="0">
                <a:ln>
                  <a:noFill/>
                </a:ln>
                <a:solidFill>
                  <a:schemeClr val="tx1"/>
                </a:solidFill>
                <a:effectLst/>
                <a:uLnTx/>
                <a:uFillTx/>
                <a:latin typeface="Arial"/>
                <a:ea typeface="+mn-ea"/>
                <a:cs typeface="+mn-cs"/>
              </a:rPr>
              <a:t>Cell Simulator</a:t>
            </a:r>
          </a:p>
        </p:txBody>
      </p:sp>
      <p:cxnSp>
        <p:nvCxnSpPr>
          <p:cNvPr id="62" name="Elbow Connector 61">
            <a:extLst>
              <a:ext uri="{FF2B5EF4-FFF2-40B4-BE49-F238E27FC236}">
                <a16:creationId xmlns:a16="http://schemas.microsoft.com/office/drawing/2014/main" id="{750E5371-066A-CF08-9139-BE65C7A227B6}"/>
              </a:ext>
            </a:extLst>
          </p:cNvPr>
          <p:cNvCxnSpPr>
            <a:cxnSpLocks/>
            <a:stCxn id="60" idx="1"/>
            <a:endCxn id="6" idx="2"/>
          </p:cNvCxnSpPr>
          <p:nvPr/>
        </p:nvCxnSpPr>
        <p:spPr>
          <a:xfrm rot="10800000">
            <a:off x="1480120" y="4276725"/>
            <a:ext cx="1248617" cy="1672300"/>
          </a:xfrm>
          <a:prstGeom prst="bent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3C3AED27-3ECB-D9E9-CDD4-39CA83AA106C}"/>
              </a:ext>
            </a:extLst>
          </p:cNvPr>
          <p:cNvCxnSpPr>
            <a:cxnSpLocks/>
            <a:stCxn id="60" idx="3"/>
            <a:endCxn id="29" idx="2"/>
          </p:cNvCxnSpPr>
          <p:nvPr/>
        </p:nvCxnSpPr>
        <p:spPr>
          <a:xfrm flipV="1">
            <a:off x="3578329" y="4230868"/>
            <a:ext cx="1142918" cy="1718157"/>
          </a:xfrm>
          <a:prstGeom prst="bent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5CDF80E4-391B-D123-3BC9-BA6397CA1BF7}"/>
              </a:ext>
            </a:extLst>
          </p:cNvPr>
          <p:cNvGrpSpPr/>
          <p:nvPr/>
        </p:nvGrpSpPr>
        <p:grpSpPr>
          <a:xfrm>
            <a:off x="2109794" y="3278278"/>
            <a:ext cx="609194" cy="785078"/>
            <a:chOff x="7732817" y="1253835"/>
            <a:chExt cx="926274" cy="787729"/>
          </a:xfrm>
        </p:grpSpPr>
        <p:grpSp>
          <p:nvGrpSpPr>
            <p:cNvPr id="67" name="Group 66">
              <a:extLst>
                <a:ext uri="{FF2B5EF4-FFF2-40B4-BE49-F238E27FC236}">
                  <a16:creationId xmlns:a16="http://schemas.microsoft.com/office/drawing/2014/main" id="{967B5B53-778C-9DFA-9328-2DF3870A8833}"/>
                </a:ext>
              </a:extLst>
            </p:cNvPr>
            <p:cNvGrpSpPr/>
            <p:nvPr/>
          </p:nvGrpSpPr>
          <p:grpSpPr>
            <a:xfrm>
              <a:off x="7732817" y="1253835"/>
              <a:ext cx="926274" cy="787729"/>
              <a:chOff x="3986151" y="3887190"/>
              <a:chExt cx="926274" cy="787729"/>
            </a:xfrm>
          </p:grpSpPr>
          <p:sp>
            <p:nvSpPr>
              <p:cNvPr id="69" name="Trapezium 68">
                <a:extLst>
                  <a:ext uri="{FF2B5EF4-FFF2-40B4-BE49-F238E27FC236}">
                    <a16:creationId xmlns:a16="http://schemas.microsoft.com/office/drawing/2014/main" id="{01CC9B34-BFB0-1EF1-8FFF-DEEDC0554C2E}"/>
                  </a:ext>
                </a:extLst>
              </p:cNvPr>
              <p:cNvSpPr/>
              <p:nvPr/>
            </p:nvSpPr>
            <p:spPr>
              <a:xfrm rot="5400000">
                <a:off x="3823855" y="4049486"/>
                <a:ext cx="787729" cy="463137"/>
              </a:xfrm>
              <a:prstGeom prst="trapezoid">
                <a:avLst>
                  <a:gd name="adj" fmla="val 51923"/>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0" name="Trapezium 69">
                <a:extLst>
                  <a:ext uri="{FF2B5EF4-FFF2-40B4-BE49-F238E27FC236}">
                    <a16:creationId xmlns:a16="http://schemas.microsoft.com/office/drawing/2014/main" id="{8E8FB2E7-55C4-3902-55EB-BF0415C3FEAF}"/>
                  </a:ext>
                </a:extLst>
              </p:cNvPr>
              <p:cNvSpPr/>
              <p:nvPr/>
            </p:nvSpPr>
            <p:spPr>
              <a:xfrm rot="16200000">
                <a:off x="4286992" y="4049486"/>
                <a:ext cx="787729" cy="463137"/>
              </a:xfrm>
              <a:prstGeom prst="trapezoid">
                <a:avLst>
                  <a:gd name="adj" fmla="val 51923"/>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8" name="TextBox 67">
              <a:extLst>
                <a:ext uri="{FF2B5EF4-FFF2-40B4-BE49-F238E27FC236}">
                  <a16:creationId xmlns:a16="http://schemas.microsoft.com/office/drawing/2014/main" id="{D54C10A7-0FF3-143A-4B84-AE1F8967BC98}"/>
                </a:ext>
              </a:extLst>
            </p:cNvPr>
            <p:cNvSpPr txBox="1"/>
            <p:nvPr/>
          </p:nvSpPr>
          <p:spPr>
            <a:xfrm>
              <a:off x="7793550" y="1546820"/>
              <a:ext cx="804813" cy="200731"/>
            </a:xfrm>
            <a:prstGeom prst="rect">
              <a:avLst/>
            </a:prstGeom>
            <a:noFill/>
          </p:spPr>
          <p:txBody>
            <a:bodyPr wrap="none" rtlCol="0" anchor="ctr">
              <a:spAutoFit/>
            </a:bodyPr>
            <a:lstStyle/>
            <a:p>
              <a:pPr algn="ctr"/>
              <a:r>
                <a:rPr lang="en-DE" sz="700" dirty="0">
                  <a:ln w="0"/>
                  <a:solidFill>
                    <a:schemeClr val="bg2"/>
                  </a:solidFill>
                  <a:effectLst>
                    <a:outerShdw blurRad="50800" dist="38100" dir="2700000" algn="tl" rotWithShape="0">
                      <a:prstClr val="black">
                        <a:alpha val="40000"/>
                      </a:prstClr>
                    </a:outerShdw>
                  </a:effectLst>
                </a:rPr>
                <a:t>MBT-net</a:t>
              </a:r>
              <a:endParaRPr lang="en-DE" sz="1000" dirty="0">
                <a:ln w="0"/>
                <a:solidFill>
                  <a:schemeClr val="bg2"/>
                </a:solidFill>
                <a:effectLst>
                  <a:outerShdw blurRad="50800" dist="38100" dir="2700000" algn="tl" rotWithShape="0">
                    <a:prstClr val="black">
                      <a:alpha val="40000"/>
                    </a:prstClr>
                  </a:outerShdw>
                </a:effectLst>
              </a:endParaRPr>
            </a:p>
          </p:txBody>
        </p:sp>
      </p:grpSp>
      <p:cxnSp>
        <p:nvCxnSpPr>
          <p:cNvPr id="54" name="Elbow Connector 53">
            <a:extLst>
              <a:ext uri="{FF2B5EF4-FFF2-40B4-BE49-F238E27FC236}">
                <a16:creationId xmlns:a16="http://schemas.microsoft.com/office/drawing/2014/main" id="{E6743B66-2793-FF3F-9B4A-2CF26642359A}"/>
              </a:ext>
            </a:extLst>
          </p:cNvPr>
          <p:cNvCxnSpPr>
            <a:cxnSpLocks/>
            <a:stCxn id="44" idx="2"/>
            <a:endCxn id="68" idx="2"/>
          </p:cNvCxnSpPr>
          <p:nvPr/>
        </p:nvCxnSpPr>
        <p:spPr>
          <a:xfrm rot="5400000" flipH="1">
            <a:off x="2641425" y="3543300"/>
            <a:ext cx="1195881" cy="1649946"/>
          </a:xfrm>
          <a:prstGeom prst="bentConnector3">
            <a:avLst>
              <a:gd name="adj1" fmla="val -19116"/>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E84045-8048-E2D4-5CBA-17B941878E71}"/>
              </a:ext>
            </a:extLst>
          </p:cNvPr>
          <p:cNvSpPr txBox="1"/>
          <p:nvPr/>
        </p:nvSpPr>
        <p:spPr>
          <a:xfrm>
            <a:off x="8570428" y="2890912"/>
            <a:ext cx="65"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graphicFrame>
            <p:nvGraphicFramePr>
              <p:cNvPr id="19" name="Table 20">
                <a:extLst>
                  <a:ext uri="{FF2B5EF4-FFF2-40B4-BE49-F238E27FC236}">
                    <a16:creationId xmlns:a16="http://schemas.microsoft.com/office/drawing/2014/main" id="{47E8965F-371F-ED19-0785-B71DCC2F54FE}"/>
                  </a:ext>
                </a:extLst>
              </p:cNvPr>
              <p:cNvGraphicFramePr>
                <a:graphicFrameLocks noGrp="1"/>
              </p:cNvGraphicFramePr>
              <p:nvPr>
                <p:extLst>
                  <p:ext uri="{D42A27DB-BD31-4B8C-83A1-F6EECF244321}">
                    <p14:modId xmlns:p14="http://schemas.microsoft.com/office/powerpoint/2010/main" val="3509697428"/>
                  </p:ext>
                </p:extLst>
              </p:nvPr>
            </p:nvGraphicFramePr>
            <p:xfrm>
              <a:off x="6443571" y="2691225"/>
              <a:ext cx="3823484" cy="3420228"/>
            </p:xfrm>
            <a:graphic>
              <a:graphicData uri="http://schemas.openxmlformats.org/drawingml/2006/table">
                <a:tbl>
                  <a:tblPr firstRow="1" bandRow="1">
                    <a:tableStyleId>{00A15C55-8517-42AA-B614-E9B94910E393}</a:tableStyleId>
                  </a:tblPr>
                  <a:tblGrid>
                    <a:gridCol w="1212203">
                      <a:extLst>
                        <a:ext uri="{9D8B030D-6E8A-4147-A177-3AD203B41FA5}">
                          <a16:colId xmlns:a16="http://schemas.microsoft.com/office/drawing/2014/main" val="1720381352"/>
                        </a:ext>
                      </a:extLst>
                    </a:gridCol>
                    <a:gridCol w="2611281">
                      <a:extLst>
                        <a:ext uri="{9D8B030D-6E8A-4147-A177-3AD203B41FA5}">
                          <a16:colId xmlns:a16="http://schemas.microsoft.com/office/drawing/2014/main" val="2323553997"/>
                        </a:ext>
                      </a:extLst>
                    </a:gridCol>
                  </a:tblGrid>
                  <a:tr h="340437">
                    <a:tc>
                      <a:txBody>
                        <a:bodyPr/>
                        <a:lstStyle/>
                        <a:p>
                          <a:r>
                            <a:rPr lang="en-DE" sz="1050" dirty="0"/>
                            <a:t>Parameter</a:t>
                          </a:r>
                        </a:p>
                      </a:txBody>
                      <a:tcPr/>
                    </a:tc>
                    <a:tc>
                      <a:txBody>
                        <a:bodyPr/>
                        <a:lstStyle/>
                        <a:p>
                          <a:r>
                            <a:rPr lang="en-DE" sz="1050" dirty="0"/>
                            <a:t>Value</a:t>
                          </a:r>
                        </a:p>
                      </a:txBody>
                      <a:tcPr/>
                    </a:tc>
                    <a:extLst>
                      <a:ext uri="{0D108BD9-81ED-4DB2-BD59-A6C34878D82A}">
                        <a16:rowId xmlns:a16="http://schemas.microsoft.com/office/drawing/2014/main" val="1870097671"/>
                      </a:ext>
                    </a:extLst>
                  </a:tr>
                  <a:tr h="362419">
                    <a:tc>
                      <a:txBody>
                        <a:bodyPr/>
                        <a:lstStyle/>
                        <a:p>
                          <a:r>
                            <a:rPr kumimoji="0" lang="en-DE" sz="1050" b="0" u="none" strike="noStrike" kern="1200" cap="none" spc="0" normalizeH="0" baseline="0" noProof="0" dirty="0">
                              <a:ln>
                                <a:noFill/>
                              </a:ln>
                              <a:solidFill>
                                <a:prstClr val="black"/>
                              </a:solidFill>
                              <a:effectLst/>
                              <a:uLnTx/>
                              <a:uFillTx/>
                            </a:rPr>
                            <a:t>Output function</a:t>
                          </a:r>
                          <a:endParaRPr lang="en-DE" sz="1050" dirty="0"/>
                        </a:p>
                      </a:txBody>
                      <a:tcPr/>
                    </a:tc>
                    <a:tc>
                      <a:txBody>
                        <a:bodyPr/>
                        <a:lstStyle/>
                        <a:p>
                          <a:r>
                            <a:rPr kumimoji="0" lang="en-DE" sz="1050" b="0" u="none" strike="noStrike" kern="1200" cap="none" spc="0" normalizeH="0" baseline="0" noProof="0" dirty="0">
                              <a:ln>
                                <a:noFill/>
                              </a:ln>
                              <a:solidFill>
                                <a:prstClr val="black"/>
                              </a:solidFill>
                              <a:effectLst/>
                              <a:uLnTx/>
                              <a:uFillTx/>
                            </a:rPr>
                            <a:t>Softmax:</a:t>
                          </a:r>
                          <a14:m>
                            <m:oMath xmlns:m="http://schemas.openxmlformats.org/officeDocument/2006/math">
                              <m:r>
                                <a:rPr kumimoji="0" lang="en-US" sz="1050" b="0" i="0"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DE"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acc>
                                    <m:accPr>
                                      <m:chr m:val="̂"/>
                                      <m:ctrlPr>
                                        <a:rPr kumimoji="0" lang="en-DE" sz="105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acc>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sub>
                              </m:s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fPr>
                                <m:num>
                                  <m:r>
                                    <m:rPr>
                                      <m:sty m:val="p"/>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exp</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𝑥</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sub>
                                  </m:s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num>
                                <m:den>
                                  <m:nary>
                                    <m:naryPr>
                                      <m:chr m:val="∑"/>
                                      <m:limLoc m:val="subSup"/>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𝑗</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𝐾</m:t>
                                      </m:r>
                                    </m:sup>
                                    <m:e>
                                      <m:r>
                                        <m:rPr>
                                          <m:sty m:val="p"/>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exp</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𝑥</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𝑗</m:t>
                                          </m:r>
                                        </m:sub>
                                      </m:s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e>
                                  </m:nary>
                                </m:den>
                              </m:f>
                            </m:oMath>
                          </a14:m>
                          <a:endParaRPr lang="en-DE" sz="1050" dirty="0"/>
                        </a:p>
                      </a:txBody>
                      <a:tcPr/>
                    </a:tc>
                    <a:extLst>
                      <a:ext uri="{0D108BD9-81ED-4DB2-BD59-A6C34878D82A}">
                        <a16:rowId xmlns:a16="http://schemas.microsoft.com/office/drawing/2014/main" val="2018263687"/>
                      </a:ext>
                    </a:extLst>
                  </a:tr>
                  <a:tr h="679559">
                    <a:tc>
                      <a:txBody>
                        <a:bodyPr/>
                        <a:lstStyle/>
                        <a:p>
                          <a:r>
                            <a:rPr lang="en-DE" sz="1050" dirty="0">
                              <a:solidFill>
                                <a:prstClr val="black"/>
                              </a:solidFill>
                            </a:rPr>
                            <a:t>Loss function</a:t>
                          </a:r>
                          <a:endParaRPr lang="en-DE" sz="1050" dirty="0"/>
                        </a:p>
                      </a:txBody>
                      <a:tcPr/>
                    </a:tc>
                    <a:tc>
                      <a:txBody>
                        <a:bodyPr/>
                        <a:lstStyle/>
                        <a:p>
                          <a:pPr/>
                          <a:r>
                            <a:rPr kumimoji="0" lang="en-US" sz="1050" b="0" u="none" strike="noStrike" kern="1200" cap="none" spc="0" normalizeH="0" baseline="0" noProof="0" dirty="0">
                              <a:ln>
                                <a:noFill/>
                              </a:ln>
                              <a:solidFill>
                                <a:prstClr val="black"/>
                              </a:solidFill>
                              <a:effectLst/>
                              <a:uLnTx/>
                              <a:uFillTx/>
                            </a:rPr>
                            <a:t>Weighted cross entropy loss:</a:t>
                          </a:r>
                          <a:br>
                            <a:rPr kumimoji="0" lang="en-US" sz="1050" b="0" u="none" strike="noStrike" kern="1200" cap="none" spc="0" normalizeH="0" baseline="0" noProof="0" dirty="0">
                              <a:ln>
                                <a:noFill/>
                              </a:ln>
                              <a:solidFill>
                                <a:prstClr val="black"/>
                              </a:solidFill>
                              <a:effectLst/>
                              <a:uLnTx/>
                              <a:uFillTx/>
                            </a:rPr>
                          </a:br>
                          <a14:m>
                            <m:oMathPara xmlns:m="http://schemas.openxmlformats.org/officeDocument/2006/math">
                              <m:oMathParaPr>
                                <m:jc m:val="centerGroup"/>
                              </m:oMathParaPr>
                              <m:oMath xmlns:m="http://schemas.openxmlformats.org/officeDocument/2006/math">
                                <m:r>
                                  <a:rPr kumimoji="0" lang="en-US" sz="1050" b="0" i="0"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𝐿</m:t>
                                </m:r>
                                <m:d>
                                  <m:d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dPr>
                                  <m:e>
                                    <m:acc>
                                      <m:accPr>
                                        <m:chr m:val="̂"/>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acc>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d>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𝑓</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𝑐</m:t>
                                        </m:r>
                                      </m:sub>
                                    </m:sSub>
                                  </m:den>
                                </m:f>
                                <m:nary>
                                  <m:naryPr>
                                    <m:chr m:val="∑"/>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𝐾</m:t>
                                    </m:r>
                                  </m:sup>
                                  <m:e>
                                    <m:func>
                                      <m:func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funcPr>
                                      <m:fName>
                                        <m:r>
                                          <m:rPr>
                                            <m:sty m:val="p"/>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log</m:t>
                                        </m:r>
                                      </m:fName>
                                      <m:e>
                                        <m:d>
                                          <m:d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acc>
                                                  <m:accPr>
                                                    <m:chr m:val="̂"/>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acc>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sub>
                                            </m:sSub>
                                          </m:e>
                                        </m:d>
                                      </m:e>
                                    </m:func>
                                  </m:e>
                                </m:nary>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e>
                                  <m:sub>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sub>
                                    </m:sSub>
                                  </m:sub>
                                </m:sSub>
                              </m:oMath>
                            </m:oMathPara>
                          </a14:m>
                          <a:endParaRPr lang="en-DE" sz="1050" dirty="0"/>
                        </a:p>
                      </a:txBody>
                      <a:tcPr/>
                    </a:tc>
                    <a:extLst>
                      <a:ext uri="{0D108BD9-81ED-4DB2-BD59-A6C34878D82A}">
                        <a16:rowId xmlns:a16="http://schemas.microsoft.com/office/drawing/2014/main" val="1816682332"/>
                      </a:ext>
                    </a:extLst>
                  </a:tr>
                  <a:tr h="398655">
                    <a:tc>
                      <a:txBody>
                        <a:bodyPr/>
                        <a:lstStyle/>
                        <a:p>
                          <a:r>
                            <a:rPr kumimoji="0" lang="en-DE" sz="1050" b="0" u="none" strike="noStrike" kern="1200" cap="none" spc="0" normalizeH="0" baseline="0" noProof="0" dirty="0">
                              <a:ln>
                                <a:noFill/>
                              </a:ln>
                              <a:solidFill>
                                <a:prstClr val="black"/>
                              </a:solidFill>
                              <a:effectLst/>
                              <a:uLnTx/>
                              <a:uFillTx/>
                            </a:rPr>
                            <a:t>Batch size, learning rate</a:t>
                          </a:r>
                          <a:endParaRPr lang="en-DE" sz="1050" dirty="0"/>
                        </a:p>
                      </a:txBody>
                      <a:tcPr/>
                    </a:tc>
                    <a:tc>
                      <a:txBody>
                        <a:bodyPr/>
                        <a:lstStyle/>
                        <a:p>
                          <a:r>
                            <a:rPr kumimoji="0" lang="en-DE" sz="1050" b="0" u="none" strike="noStrike" kern="1200" cap="none" spc="0" normalizeH="0" baseline="0" noProof="0" dirty="0">
                              <a:ln>
                                <a:noFill/>
                              </a:ln>
                              <a:solidFill>
                                <a:prstClr val="black"/>
                              </a:solidFill>
                              <a:effectLst/>
                              <a:uLnTx/>
                              <a:uFillTx/>
                            </a:rPr>
                            <a:t>1, 10</a:t>
                          </a:r>
                          <a:r>
                            <a:rPr kumimoji="0" lang="en-DE" sz="1050" b="0" u="none" strike="noStrike" kern="1200" cap="none" spc="0" normalizeH="0" baseline="30000" noProof="0" dirty="0">
                              <a:ln>
                                <a:noFill/>
                              </a:ln>
                              <a:solidFill>
                                <a:prstClr val="black"/>
                              </a:solidFill>
                              <a:effectLst/>
                              <a:uLnTx/>
                              <a:uFillTx/>
                            </a:rPr>
                            <a:t>-4</a:t>
                          </a:r>
                          <a:endParaRPr lang="en-DE" sz="1050" dirty="0"/>
                        </a:p>
                      </a:txBody>
                      <a:tcPr/>
                    </a:tc>
                    <a:extLst>
                      <a:ext uri="{0D108BD9-81ED-4DB2-BD59-A6C34878D82A}">
                        <a16:rowId xmlns:a16="http://schemas.microsoft.com/office/drawing/2014/main" val="4159101218"/>
                      </a:ext>
                    </a:extLst>
                  </a:tr>
                  <a:tr h="340437">
                    <a:tc>
                      <a:txBody>
                        <a:bodyPr/>
                        <a:lstStyle/>
                        <a:p>
                          <a:r>
                            <a:rPr lang="en-DE" sz="1050" dirty="0">
                              <a:solidFill>
                                <a:prstClr val="black"/>
                              </a:solidFill>
                            </a:rPr>
                            <a:t>Optimization</a:t>
                          </a:r>
                          <a:endParaRPr lang="en-DE" sz="1050" dirty="0"/>
                        </a:p>
                      </a:txBody>
                      <a:tcPr/>
                    </a:tc>
                    <a:tc>
                      <a:txBody>
                        <a:bodyPr/>
                        <a:lstStyle/>
                        <a:p>
                          <a:r>
                            <a:rPr lang="en-DE" sz="1050" dirty="0">
                              <a:solidFill>
                                <a:prstClr val="black"/>
                              </a:solidFill>
                            </a:rPr>
                            <a:t>Adam</a:t>
                          </a:r>
                          <a:endParaRPr lang="en-DE" sz="1050" dirty="0"/>
                        </a:p>
                      </a:txBody>
                      <a:tcPr/>
                    </a:tc>
                    <a:extLst>
                      <a:ext uri="{0D108BD9-81ED-4DB2-BD59-A6C34878D82A}">
                        <a16:rowId xmlns:a16="http://schemas.microsoft.com/office/drawing/2014/main" val="430357330"/>
                      </a:ext>
                    </a:extLst>
                  </a:tr>
                  <a:tr h="553687">
                    <a:tc>
                      <a:txBody>
                        <a:bodyPr/>
                        <a:lstStyle/>
                        <a:p>
                          <a:r>
                            <a:rPr lang="en-DE" sz="1050" dirty="0"/>
                            <a:t>Stack size</a:t>
                          </a:r>
                        </a:p>
                      </a:txBody>
                      <a:tcPr/>
                    </a:tc>
                    <a:tc>
                      <a:txBody>
                        <a:bodyPr/>
                        <a:lstStyle/>
                        <a:p>
                          <a:r>
                            <a:rPr lang="en-DE" sz="1050" dirty="0"/>
                            <a:t>500 x 500 x 100 pixels</a:t>
                          </a:r>
                        </a:p>
                        <a:p>
                          <a:r>
                            <a:rPr lang="en-DE" sz="1050" dirty="0"/>
                            <a:t>250 x 250 x 50 µm</a:t>
                          </a:r>
                        </a:p>
                        <a:p>
                          <a:r>
                            <a:rPr lang="en-DE" sz="1050" dirty="0"/>
                            <a:t>0.5 µm / pixel</a:t>
                          </a:r>
                        </a:p>
                      </a:txBody>
                      <a:tcPr/>
                    </a:tc>
                    <a:extLst>
                      <a:ext uri="{0D108BD9-81ED-4DB2-BD59-A6C34878D82A}">
                        <a16:rowId xmlns:a16="http://schemas.microsoft.com/office/drawing/2014/main" val="36665540"/>
                      </a:ext>
                    </a:extLst>
                  </a:tr>
                  <a:tr h="340437">
                    <a:tc>
                      <a:txBody>
                        <a:bodyPr/>
                        <a:lstStyle/>
                        <a:p>
                          <a:r>
                            <a:rPr lang="en-DE" sz="1050" dirty="0"/>
                            <a:t>Training samples</a:t>
                          </a:r>
                        </a:p>
                      </a:txBody>
                      <a:tcPr/>
                    </a:tc>
                    <a:tc>
                      <a:txBody>
                        <a:bodyPr/>
                        <a:lstStyle/>
                        <a:p>
                          <a:r>
                            <a:rPr lang="en-DE" sz="1050" dirty="0"/>
                            <a:t>15 train / 5 validation / 10 test</a:t>
                          </a:r>
                        </a:p>
                      </a:txBody>
                      <a:tcPr/>
                    </a:tc>
                    <a:extLst>
                      <a:ext uri="{0D108BD9-81ED-4DB2-BD59-A6C34878D82A}">
                        <a16:rowId xmlns:a16="http://schemas.microsoft.com/office/drawing/2014/main" val="4147645600"/>
                      </a:ext>
                    </a:extLst>
                  </a:tr>
                  <a:tr h="340437">
                    <a:tc>
                      <a:txBody>
                        <a:bodyPr/>
                        <a:lstStyle/>
                        <a:p>
                          <a:r>
                            <a:rPr lang="en-DE" sz="1050" dirty="0"/>
                            <a:t>Epochs</a:t>
                          </a:r>
                        </a:p>
                      </a:txBody>
                      <a:tcPr/>
                    </a:tc>
                    <a:tc>
                      <a:txBody>
                        <a:bodyPr/>
                        <a:lstStyle/>
                        <a:p>
                          <a:r>
                            <a:rPr lang="en-DE" sz="1050" dirty="0"/>
                            <a:t>100</a:t>
                          </a:r>
                        </a:p>
                      </a:txBody>
                      <a:tcPr/>
                    </a:tc>
                    <a:extLst>
                      <a:ext uri="{0D108BD9-81ED-4DB2-BD59-A6C34878D82A}">
                        <a16:rowId xmlns:a16="http://schemas.microsoft.com/office/drawing/2014/main" val="1336803623"/>
                      </a:ext>
                    </a:extLst>
                  </a:tr>
                </a:tbl>
              </a:graphicData>
            </a:graphic>
          </p:graphicFrame>
        </mc:Choice>
        <mc:Fallback xmlns="">
          <p:graphicFrame>
            <p:nvGraphicFramePr>
              <p:cNvPr id="19" name="Table 20">
                <a:extLst>
                  <a:ext uri="{FF2B5EF4-FFF2-40B4-BE49-F238E27FC236}">
                    <a16:creationId xmlns:a16="http://schemas.microsoft.com/office/drawing/2014/main" id="{47E8965F-371F-ED19-0785-B71DCC2F54FE}"/>
                  </a:ext>
                </a:extLst>
              </p:cNvPr>
              <p:cNvGraphicFramePr>
                <a:graphicFrameLocks noGrp="1"/>
              </p:cNvGraphicFramePr>
              <p:nvPr>
                <p:extLst>
                  <p:ext uri="{D42A27DB-BD31-4B8C-83A1-F6EECF244321}">
                    <p14:modId xmlns:p14="http://schemas.microsoft.com/office/powerpoint/2010/main" val="3509697428"/>
                  </p:ext>
                </p:extLst>
              </p:nvPr>
            </p:nvGraphicFramePr>
            <p:xfrm>
              <a:off x="6443571" y="2691225"/>
              <a:ext cx="3823484" cy="3420228"/>
            </p:xfrm>
            <a:graphic>
              <a:graphicData uri="http://schemas.openxmlformats.org/drawingml/2006/table">
                <a:tbl>
                  <a:tblPr firstRow="1" bandRow="1">
                    <a:tableStyleId>{00A15C55-8517-42AA-B614-E9B94910E393}</a:tableStyleId>
                  </a:tblPr>
                  <a:tblGrid>
                    <a:gridCol w="1212203">
                      <a:extLst>
                        <a:ext uri="{9D8B030D-6E8A-4147-A177-3AD203B41FA5}">
                          <a16:colId xmlns:a16="http://schemas.microsoft.com/office/drawing/2014/main" val="1720381352"/>
                        </a:ext>
                      </a:extLst>
                    </a:gridCol>
                    <a:gridCol w="2611281">
                      <a:extLst>
                        <a:ext uri="{9D8B030D-6E8A-4147-A177-3AD203B41FA5}">
                          <a16:colId xmlns:a16="http://schemas.microsoft.com/office/drawing/2014/main" val="2323553997"/>
                        </a:ext>
                      </a:extLst>
                    </a:gridCol>
                  </a:tblGrid>
                  <a:tr h="340437">
                    <a:tc>
                      <a:txBody>
                        <a:bodyPr/>
                        <a:lstStyle/>
                        <a:p>
                          <a:r>
                            <a:rPr lang="en-DE" sz="1050" dirty="0"/>
                            <a:t>Parameter</a:t>
                          </a:r>
                        </a:p>
                      </a:txBody>
                      <a:tcPr/>
                    </a:tc>
                    <a:tc>
                      <a:txBody>
                        <a:bodyPr/>
                        <a:lstStyle/>
                        <a:p>
                          <a:r>
                            <a:rPr lang="en-DE" sz="1050" dirty="0"/>
                            <a:t>Value</a:t>
                          </a:r>
                        </a:p>
                      </a:txBody>
                      <a:tcPr/>
                    </a:tc>
                    <a:extLst>
                      <a:ext uri="{0D108BD9-81ED-4DB2-BD59-A6C34878D82A}">
                        <a16:rowId xmlns:a16="http://schemas.microsoft.com/office/drawing/2014/main" val="1870097671"/>
                      </a:ext>
                    </a:extLst>
                  </a:tr>
                  <a:tr h="374079">
                    <a:tc>
                      <a:txBody>
                        <a:bodyPr/>
                        <a:lstStyle/>
                        <a:p>
                          <a:r>
                            <a:rPr kumimoji="0" lang="en-DE" sz="1050" b="0" u="none" strike="noStrike" kern="1200" cap="none" spc="0" normalizeH="0" baseline="0" noProof="0" dirty="0">
                              <a:ln>
                                <a:noFill/>
                              </a:ln>
                              <a:solidFill>
                                <a:prstClr val="black"/>
                              </a:solidFill>
                              <a:effectLst/>
                              <a:uLnTx/>
                              <a:uFillTx/>
                            </a:rPr>
                            <a:t>Output function</a:t>
                          </a:r>
                          <a:endParaRPr lang="en-DE" sz="1050" dirty="0"/>
                        </a:p>
                      </a:txBody>
                      <a:tcPr/>
                    </a:tc>
                    <a:tc>
                      <a:txBody>
                        <a:bodyPr/>
                        <a:lstStyle/>
                        <a:p>
                          <a:endParaRPr lang="en-DE"/>
                        </a:p>
                      </a:txBody>
                      <a:tcPr>
                        <a:blipFill>
                          <a:blip r:embed="rId9"/>
                          <a:stretch>
                            <a:fillRect l="-47087" t="-90000" r="-971" b="-716667"/>
                          </a:stretch>
                        </a:blipFill>
                      </a:tcPr>
                    </a:tc>
                    <a:extLst>
                      <a:ext uri="{0D108BD9-81ED-4DB2-BD59-A6C34878D82A}">
                        <a16:rowId xmlns:a16="http://schemas.microsoft.com/office/drawing/2014/main" val="2018263687"/>
                      </a:ext>
                    </a:extLst>
                  </a:tr>
                  <a:tr h="701421">
                    <a:tc>
                      <a:txBody>
                        <a:bodyPr/>
                        <a:lstStyle/>
                        <a:p>
                          <a:r>
                            <a:rPr lang="en-DE" sz="1050" dirty="0">
                              <a:solidFill>
                                <a:prstClr val="black"/>
                              </a:solidFill>
                            </a:rPr>
                            <a:t>Loss function</a:t>
                          </a:r>
                          <a:endParaRPr lang="en-DE" sz="1050" dirty="0"/>
                        </a:p>
                      </a:txBody>
                      <a:tcPr/>
                    </a:tc>
                    <a:tc>
                      <a:txBody>
                        <a:bodyPr/>
                        <a:lstStyle/>
                        <a:p>
                          <a:endParaRPr lang="en-DE"/>
                        </a:p>
                      </a:txBody>
                      <a:tcPr>
                        <a:blipFill>
                          <a:blip r:embed="rId9"/>
                          <a:stretch>
                            <a:fillRect l="-47087" t="-103636" r="-971" b="-290909"/>
                          </a:stretch>
                        </a:blipFill>
                      </a:tcPr>
                    </a:tc>
                    <a:extLst>
                      <a:ext uri="{0D108BD9-81ED-4DB2-BD59-A6C34878D82A}">
                        <a16:rowId xmlns:a16="http://schemas.microsoft.com/office/drawing/2014/main" val="1816682332"/>
                      </a:ext>
                    </a:extLst>
                  </a:tr>
                  <a:tr h="411480">
                    <a:tc>
                      <a:txBody>
                        <a:bodyPr/>
                        <a:lstStyle/>
                        <a:p>
                          <a:r>
                            <a:rPr kumimoji="0" lang="en-DE" sz="1050" b="0" u="none" strike="noStrike" kern="1200" cap="none" spc="0" normalizeH="0" baseline="0" noProof="0" dirty="0">
                              <a:ln>
                                <a:noFill/>
                              </a:ln>
                              <a:solidFill>
                                <a:prstClr val="black"/>
                              </a:solidFill>
                              <a:effectLst/>
                              <a:uLnTx/>
                              <a:uFillTx/>
                            </a:rPr>
                            <a:t>Batch size, learning rate</a:t>
                          </a:r>
                          <a:endParaRPr lang="en-DE" sz="1050" dirty="0"/>
                        </a:p>
                      </a:txBody>
                      <a:tcPr/>
                    </a:tc>
                    <a:tc>
                      <a:txBody>
                        <a:bodyPr/>
                        <a:lstStyle/>
                        <a:p>
                          <a:r>
                            <a:rPr kumimoji="0" lang="en-DE" sz="1050" b="0" u="none" strike="noStrike" kern="1200" cap="none" spc="0" normalizeH="0" baseline="0" noProof="0" dirty="0">
                              <a:ln>
                                <a:noFill/>
                              </a:ln>
                              <a:solidFill>
                                <a:prstClr val="black"/>
                              </a:solidFill>
                              <a:effectLst/>
                              <a:uLnTx/>
                              <a:uFillTx/>
                            </a:rPr>
                            <a:t>1, 10</a:t>
                          </a:r>
                          <a:r>
                            <a:rPr kumimoji="0" lang="en-DE" sz="1050" b="0" u="none" strike="noStrike" kern="1200" cap="none" spc="0" normalizeH="0" baseline="30000" noProof="0" dirty="0">
                              <a:ln>
                                <a:noFill/>
                              </a:ln>
                              <a:solidFill>
                                <a:prstClr val="black"/>
                              </a:solidFill>
                              <a:effectLst/>
                              <a:uLnTx/>
                              <a:uFillTx/>
                            </a:rPr>
                            <a:t>-4</a:t>
                          </a:r>
                          <a:endParaRPr lang="en-DE" sz="1050" dirty="0"/>
                        </a:p>
                      </a:txBody>
                      <a:tcPr/>
                    </a:tc>
                    <a:extLst>
                      <a:ext uri="{0D108BD9-81ED-4DB2-BD59-A6C34878D82A}">
                        <a16:rowId xmlns:a16="http://schemas.microsoft.com/office/drawing/2014/main" val="4159101218"/>
                      </a:ext>
                    </a:extLst>
                  </a:tr>
                  <a:tr h="340437">
                    <a:tc>
                      <a:txBody>
                        <a:bodyPr/>
                        <a:lstStyle/>
                        <a:p>
                          <a:r>
                            <a:rPr lang="en-DE" sz="1050" dirty="0">
                              <a:solidFill>
                                <a:prstClr val="black"/>
                              </a:solidFill>
                            </a:rPr>
                            <a:t>Optimization</a:t>
                          </a:r>
                          <a:endParaRPr lang="en-DE" sz="1050" dirty="0"/>
                        </a:p>
                      </a:txBody>
                      <a:tcPr/>
                    </a:tc>
                    <a:tc>
                      <a:txBody>
                        <a:bodyPr/>
                        <a:lstStyle/>
                        <a:p>
                          <a:r>
                            <a:rPr lang="en-DE" sz="1050" dirty="0">
                              <a:solidFill>
                                <a:prstClr val="black"/>
                              </a:solidFill>
                            </a:rPr>
                            <a:t>Adam</a:t>
                          </a:r>
                          <a:endParaRPr lang="en-DE" sz="1050" dirty="0"/>
                        </a:p>
                      </a:txBody>
                      <a:tcPr/>
                    </a:tc>
                    <a:extLst>
                      <a:ext uri="{0D108BD9-81ED-4DB2-BD59-A6C34878D82A}">
                        <a16:rowId xmlns:a16="http://schemas.microsoft.com/office/drawing/2014/main" val="430357330"/>
                      </a:ext>
                    </a:extLst>
                  </a:tr>
                  <a:tr h="571500">
                    <a:tc>
                      <a:txBody>
                        <a:bodyPr/>
                        <a:lstStyle/>
                        <a:p>
                          <a:r>
                            <a:rPr lang="en-DE" sz="1050" dirty="0"/>
                            <a:t>Stack size</a:t>
                          </a:r>
                        </a:p>
                      </a:txBody>
                      <a:tcPr/>
                    </a:tc>
                    <a:tc>
                      <a:txBody>
                        <a:bodyPr/>
                        <a:lstStyle/>
                        <a:p>
                          <a:r>
                            <a:rPr lang="en-DE" sz="1050" dirty="0"/>
                            <a:t>500 x 500 x 100 pixels</a:t>
                          </a:r>
                        </a:p>
                        <a:p>
                          <a:r>
                            <a:rPr lang="en-DE" sz="1050" dirty="0"/>
                            <a:t>250 x 250 x 50 µm</a:t>
                          </a:r>
                        </a:p>
                        <a:p>
                          <a:r>
                            <a:rPr lang="en-DE" sz="1050" dirty="0"/>
                            <a:t>0.5 µm / pixel</a:t>
                          </a:r>
                        </a:p>
                      </a:txBody>
                      <a:tcPr/>
                    </a:tc>
                    <a:extLst>
                      <a:ext uri="{0D108BD9-81ED-4DB2-BD59-A6C34878D82A}">
                        <a16:rowId xmlns:a16="http://schemas.microsoft.com/office/drawing/2014/main" val="36665540"/>
                      </a:ext>
                    </a:extLst>
                  </a:tr>
                  <a:tr h="340437">
                    <a:tc>
                      <a:txBody>
                        <a:bodyPr/>
                        <a:lstStyle/>
                        <a:p>
                          <a:r>
                            <a:rPr lang="en-DE" sz="1050" dirty="0"/>
                            <a:t>Training samples</a:t>
                          </a:r>
                        </a:p>
                      </a:txBody>
                      <a:tcPr/>
                    </a:tc>
                    <a:tc>
                      <a:txBody>
                        <a:bodyPr/>
                        <a:lstStyle/>
                        <a:p>
                          <a:r>
                            <a:rPr lang="en-DE" sz="1050" dirty="0"/>
                            <a:t>15 train / 5 validation / 10 test</a:t>
                          </a:r>
                        </a:p>
                      </a:txBody>
                      <a:tcPr/>
                    </a:tc>
                    <a:extLst>
                      <a:ext uri="{0D108BD9-81ED-4DB2-BD59-A6C34878D82A}">
                        <a16:rowId xmlns:a16="http://schemas.microsoft.com/office/drawing/2014/main" val="4147645600"/>
                      </a:ext>
                    </a:extLst>
                  </a:tr>
                  <a:tr h="340437">
                    <a:tc>
                      <a:txBody>
                        <a:bodyPr/>
                        <a:lstStyle/>
                        <a:p>
                          <a:r>
                            <a:rPr lang="en-DE" sz="1050" dirty="0"/>
                            <a:t>Epochs</a:t>
                          </a:r>
                        </a:p>
                      </a:txBody>
                      <a:tcPr/>
                    </a:tc>
                    <a:tc>
                      <a:txBody>
                        <a:bodyPr/>
                        <a:lstStyle/>
                        <a:p>
                          <a:r>
                            <a:rPr lang="en-DE" sz="1050" dirty="0"/>
                            <a:t>100</a:t>
                          </a:r>
                        </a:p>
                      </a:txBody>
                      <a:tcPr/>
                    </a:tc>
                    <a:extLst>
                      <a:ext uri="{0D108BD9-81ED-4DB2-BD59-A6C34878D82A}">
                        <a16:rowId xmlns:a16="http://schemas.microsoft.com/office/drawing/2014/main" val="1336803623"/>
                      </a:ext>
                    </a:extLst>
                  </a:tr>
                </a:tbl>
              </a:graphicData>
            </a:graphic>
          </p:graphicFrame>
        </mc:Fallback>
      </mc:AlternateContent>
      <p:sp>
        <p:nvSpPr>
          <p:cNvPr id="3" name="TextBox 2">
            <a:extLst>
              <a:ext uri="{FF2B5EF4-FFF2-40B4-BE49-F238E27FC236}">
                <a16:creationId xmlns:a16="http://schemas.microsoft.com/office/drawing/2014/main" id="{AB612677-DA93-D28F-EF31-70BA0063BE1B}"/>
              </a:ext>
            </a:extLst>
          </p:cNvPr>
          <p:cNvSpPr txBox="1"/>
          <p:nvPr/>
        </p:nvSpPr>
        <p:spPr>
          <a:xfrm>
            <a:off x="6472989" y="2442411"/>
            <a:ext cx="3377078"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Table 3: MBT-net training parameters</a:t>
            </a:r>
          </a:p>
        </p:txBody>
      </p:sp>
      <p:sp>
        <p:nvSpPr>
          <p:cNvPr id="7" name="TextBox 6">
            <a:extLst>
              <a:ext uri="{FF2B5EF4-FFF2-40B4-BE49-F238E27FC236}">
                <a16:creationId xmlns:a16="http://schemas.microsoft.com/office/drawing/2014/main" id="{83616FFA-29A2-E3C2-ED6E-75E98CFF1C80}"/>
              </a:ext>
            </a:extLst>
          </p:cNvPr>
          <p:cNvSpPr txBox="1"/>
          <p:nvPr/>
        </p:nvSpPr>
        <p:spPr>
          <a:xfrm>
            <a:off x="3347496" y="2597545"/>
            <a:ext cx="461665" cy="187359"/>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Output</a:t>
            </a:r>
          </a:p>
        </p:txBody>
      </p:sp>
      <p:sp>
        <p:nvSpPr>
          <p:cNvPr id="11" name="TextBox 10">
            <a:extLst>
              <a:ext uri="{FF2B5EF4-FFF2-40B4-BE49-F238E27FC236}">
                <a16:creationId xmlns:a16="http://schemas.microsoft.com/office/drawing/2014/main" id="{A940286C-0FDF-CB7E-CE20-9D79839DD5C1}"/>
              </a:ext>
            </a:extLst>
          </p:cNvPr>
          <p:cNvSpPr txBox="1"/>
          <p:nvPr/>
        </p:nvSpPr>
        <p:spPr>
          <a:xfrm>
            <a:off x="4242726" y="2576597"/>
            <a:ext cx="862416" cy="187359"/>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Ground truth</a:t>
            </a:r>
          </a:p>
        </p:txBody>
      </p:sp>
      <p:sp>
        <p:nvSpPr>
          <p:cNvPr id="14" name="TextBox 13">
            <a:extLst>
              <a:ext uri="{FF2B5EF4-FFF2-40B4-BE49-F238E27FC236}">
                <a16:creationId xmlns:a16="http://schemas.microsoft.com/office/drawing/2014/main" id="{D08CFA86-4FC7-D708-175A-5033EE65CD32}"/>
              </a:ext>
            </a:extLst>
          </p:cNvPr>
          <p:cNvSpPr txBox="1"/>
          <p:nvPr/>
        </p:nvSpPr>
        <p:spPr>
          <a:xfrm>
            <a:off x="936245" y="2625261"/>
            <a:ext cx="860813" cy="187359"/>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Data sample</a:t>
            </a:r>
          </a:p>
        </p:txBody>
      </p:sp>
    </p:spTree>
    <p:extLst>
      <p:ext uri="{BB962C8B-B14F-4D97-AF65-F5344CB8AC3E}">
        <p14:creationId xmlns:p14="http://schemas.microsoft.com/office/powerpoint/2010/main" val="25157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44" grpId="0"/>
      <p:bldP spid="60" grpId="0" animBg="1"/>
      <p:bldP spid="3" grpId="0"/>
      <p:bldP spid="7" grpId="0"/>
      <p:bldP spid="11"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86E8D3-ACC7-3233-4464-CB1A704D5CB3}"/>
              </a:ext>
            </a:extLst>
          </p:cNvPr>
          <p:cNvSpPr>
            <a:spLocks noGrp="1"/>
          </p:cNvSpPr>
          <p:nvPr>
            <p:ph type="dt" sz="half" idx="10"/>
          </p:nvPr>
        </p:nvSpPr>
        <p:spPr/>
        <p:txBody>
          <a:bodyPr/>
          <a:lstStyle/>
          <a:p>
            <a:fld id="{224237B8-8265-A34A-9079-5C120E11B484}" type="datetime4">
              <a:rPr lang="de-DE" smtClean="0"/>
              <a:t>20. September 2022</a:t>
            </a:fld>
            <a:endParaRPr lang="de-DE" dirty="0"/>
          </a:p>
        </p:txBody>
      </p:sp>
      <p:sp>
        <p:nvSpPr>
          <p:cNvPr id="3" name="Footer Placeholder 2">
            <a:extLst>
              <a:ext uri="{FF2B5EF4-FFF2-40B4-BE49-F238E27FC236}">
                <a16:creationId xmlns:a16="http://schemas.microsoft.com/office/drawing/2014/main" id="{CF4961E3-FF2E-D29D-4129-952B5199FB98}"/>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7AD7A0F5-0F05-DBCD-08BE-F3993539BE35}"/>
              </a:ext>
            </a:extLst>
          </p:cNvPr>
          <p:cNvSpPr>
            <a:spLocks noGrp="1"/>
          </p:cNvSpPr>
          <p:nvPr>
            <p:ph type="sldNum" sz="quarter" idx="12"/>
          </p:nvPr>
        </p:nvSpPr>
        <p:spPr/>
        <p:txBody>
          <a:bodyPr/>
          <a:lstStyle/>
          <a:p>
            <a:fld id="{D949F9DF-37BD-4CD6-BF49-65BA579E1D7A}" type="slidenum">
              <a:rPr lang="de-DE" smtClean="0"/>
              <a:pPr/>
              <a:t>23</a:t>
            </a:fld>
            <a:endParaRPr lang="de-DE"/>
          </a:p>
        </p:txBody>
      </p:sp>
      <p:sp>
        <p:nvSpPr>
          <p:cNvPr id="5" name="Title 4">
            <a:extLst>
              <a:ext uri="{FF2B5EF4-FFF2-40B4-BE49-F238E27FC236}">
                <a16:creationId xmlns:a16="http://schemas.microsoft.com/office/drawing/2014/main" id="{EDC7E2D3-B292-B214-3206-65835FE48DB8}"/>
              </a:ext>
            </a:extLst>
          </p:cNvPr>
          <p:cNvSpPr>
            <a:spLocks noGrp="1"/>
          </p:cNvSpPr>
          <p:nvPr>
            <p:ph type="title"/>
          </p:nvPr>
        </p:nvSpPr>
        <p:spPr/>
        <p:txBody>
          <a:bodyPr/>
          <a:lstStyle/>
          <a:p>
            <a:r>
              <a:rPr lang="en-DE" dirty="0"/>
              <a:t>Neural Network</a:t>
            </a:r>
          </a:p>
        </p:txBody>
      </p:sp>
      <p:sp>
        <p:nvSpPr>
          <p:cNvPr id="7" name="Text Placeholder 6">
            <a:extLst>
              <a:ext uri="{FF2B5EF4-FFF2-40B4-BE49-F238E27FC236}">
                <a16:creationId xmlns:a16="http://schemas.microsoft.com/office/drawing/2014/main" id="{DDF5F470-69F2-82B0-68DA-7444AACFCA13}"/>
              </a:ext>
            </a:extLst>
          </p:cNvPr>
          <p:cNvSpPr>
            <a:spLocks noGrp="1"/>
          </p:cNvSpPr>
          <p:nvPr>
            <p:ph type="body" sz="quarter" idx="26"/>
          </p:nvPr>
        </p:nvSpPr>
        <p:spPr>
          <a:xfrm>
            <a:off x="1659458" y="5889627"/>
            <a:ext cx="5552848" cy="511084"/>
          </a:xfrm>
        </p:spPr>
        <p:txBody>
          <a:bodyPr/>
          <a:lstStyle/>
          <a:p>
            <a:r>
              <a:rPr lang="en-DE" sz="1200" dirty="0"/>
              <a:t>Video demonstrates MBT-net performance during trainging phase</a:t>
            </a:r>
          </a:p>
        </p:txBody>
      </p:sp>
      <p:sp>
        <p:nvSpPr>
          <p:cNvPr id="8" name="Text Placeholder 7">
            <a:extLst>
              <a:ext uri="{FF2B5EF4-FFF2-40B4-BE49-F238E27FC236}">
                <a16:creationId xmlns:a16="http://schemas.microsoft.com/office/drawing/2014/main" id="{C0C07717-D6B4-1CBC-197C-CDB0C031D921}"/>
              </a:ext>
            </a:extLst>
          </p:cNvPr>
          <p:cNvSpPr>
            <a:spLocks noGrp="1"/>
          </p:cNvSpPr>
          <p:nvPr>
            <p:ph type="body" sz="quarter" idx="37"/>
          </p:nvPr>
        </p:nvSpPr>
        <p:spPr/>
        <p:txBody>
          <a:bodyPr/>
          <a:lstStyle/>
          <a:p>
            <a:r>
              <a:rPr lang="en-DE"/>
              <a:t>Training demonstration</a:t>
            </a:r>
          </a:p>
        </p:txBody>
      </p:sp>
      <p:pic>
        <p:nvPicPr>
          <p:cNvPr id="9" name="Picture 8">
            <a:extLst>
              <a:ext uri="{FF2B5EF4-FFF2-40B4-BE49-F238E27FC236}">
                <a16:creationId xmlns:a16="http://schemas.microsoft.com/office/drawing/2014/main" id="{8F9AAD4B-6ABF-3666-4507-1B7BB573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05" y="1555382"/>
            <a:ext cx="5718446" cy="4281686"/>
          </a:xfrm>
          <a:prstGeom prst="rect">
            <a:avLst/>
          </a:prstGeom>
        </p:spPr>
      </p:pic>
      <p:grpSp>
        <p:nvGrpSpPr>
          <p:cNvPr id="12" name="Group 11">
            <a:extLst>
              <a:ext uri="{FF2B5EF4-FFF2-40B4-BE49-F238E27FC236}">
                <a16:creationId xmlns:a16="http://schemas.microsoft.com/office/drawing/2014/main" id="{20D478EE-B752-1C0F-1D39-D352F01A7F53}"/>
              </a:ext>
            </a:extLst>
          </p:cNvPr>
          <p:cNvGrpSpPr/>
          <p:nvPr/>
        </p:nvGrpSpPr>
        <p:grpSpPr>
          <a:xfrm>
            <a:off x="7955569" y="1555382"/>
            <a:ext cx="2461782" cy="1963746"/>
            <a:chOff x="7698897" y="1555382"/>
            <a:chExt cx="2461782" cy="1963746"/>
          </a:xfrm>
        </p:grpSpPr>
        <p:grpSp>
          <p:nvGrpSpPr>
            <p:cNvPr id="20" name="Group 19">
              <a:extLst>
                <a:ext uri="{FF2B5EF4-FFF2-40B4-BE49-F238E27FC236}">
                  <a16:creationId xmlns:a16="http://schemas.microsoft.com/office/drawing/2014/main" id="{B628C5CF-C0B8-1634-4B0C-56F7E4E538F8}"/>
                </a:ext>
              </a:extLst>
            </p:cNvPr>
            <p:cNvGrpSpPr/>
            <p:nvPr/>
          </p:nvGrpSpPr>
          <p:grpSpPr>
            <a:xfrm>
              <a:off x="7802197" y="1555382"/>
              <a:ext cx="2358482" cy="1861557"/>
              <a:chOff x="8776011" y="3065232"/>
              <a:chExt cx="1836998" cy="1363187"/>
            </a:xfrm>
          </p:grpSpPr>
          <p:sp>
            <p:nvSpPr>
              <p:cNvPr id="17" name="TextBox 16">
                <a:extLst>
                  <a:ext uri="{FF2B5EF4-FFF2-40B4-BE49-F238E27FC236}">
                    <a16:creationId xmlns:a16="http://schemas.microsoft.com/office/drawing/2014/main" id="{4741DA2B-8BF8-0EA1-AF78-2D0225DD73AF}"/>
                  </a:ext>
                </a:extLst>
              </p:cNvPr>
              <p:cNvSpPr txBox="1"/>
              <p:nvPr/>
            </p:nvSpPr>
            <p:spPr>
              <a:xfrm>
                <a:off x="8862820" y="3065232"/>
                <a:ext cx="554639" cy="156133"/>
              </a:xfrm>
              <a:prstGeom prst="rect">
                <a:avLst/>
              </a:prstGeom>
              <a:noFill/>
              <a:ln>
                <a:noFill/>
              </a:ln>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000" dirty="0">
                    <a:solidFill>
                      <a:prstClr val="black"/>
                    </a:solidFill>
                    <a:latin typeface="Arial"/>
                  </a:rPr>
                  <a:t>Train loss</a:t>
                </a:r>
                <a:endParaRPr kumimoji="0" lang="en-DE"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19" name="Picture 18">
                <a:extLst>
                  <a:ext uri="{FF2B5EF4-FFF2-40B4-BE49-F238E27FC236}">
                    <a16:creationId xmlns:a16="http://schemas.microsoft.com/office/drawing/2014/main" id="{B4AF8758-D86E-2F24-BB30-0FB86B115911}"/>
                  </a:ext>
                </a:extLst>
              </p:cNvPr>
              <p:cNvPicPr>
                <a:picLocks noChangeAspect="1"/>
              </p:cNvPicPr>
              <p:nvPr/>
            </p:nvPicPr>
            <p:blipFill rotWithShape="1">
              <a:blip r:embed="rId4"/>
              <a:srcRect r="53251"/>
              <a:stretch/>
            </p:blipFill>
            <p:spPr>
              <a:xfrm>
                <a:off x="8776011" y="3218269"/>
                <a:ext cx="1836998" cy="1210150"/>
              </a:xfrm>
              <a:prstGeom prst="rect">
                <a:avLst/>
              </a:prstGeom>
              <a:ln>
                <a:noFill/>
              </a:ln>
            </p:spPr>
          </p:pic>
        </p:grpSp>
        <p:sp>
          <p:nvSpPr>
            <p:cNvPr id="6" name="TextBox 5">
              <a:extLst>
                <a:ext uri="{FF2B5EF4-FFF2-40B4-BE49-F238E27FC236}">
                  <a16:creationId xmlns:a16="http://schemas.microsoft.com/office/drawing/2014/main" id="{AB6F8409-754F-4209-D545-3E9CDB936916}"/>
                </a:ext>
              </a:extLst>
            </p:cNvPr>
            <p:cNvSpPr txBox="1"/>
            <p:nvPr/>
          </p:nvSpPr>
          <p:spPr>
            <a:xfrm rot="16200000">
              <a:off x="7490524" y="2454194"/>
              <a:ext cx="572880"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Loss, ul</a:t>
              </a:r>
            </a:p>
          </p:txBody>
        </p:sp>
        <p:sp>
          <p:nvSpPr>
            <p:cNvPr id="11" name="TextBox 10">
              <a:extLst>
                <a:ext uri="{FF2B5EF4-FFF2-40B4-BE49-F238E27FC236}">
                  <a16:creationId xmlns:a16="http://schemas.microsoft.com/office/drawing/2014/main" id="{7FEA5F94-0235-E124-6E51-94DD273609D1}"/>
                </a:ext>
              </a:extLst>
            </p:cNvPr>
            <p:cNvSpPr txBox="1"/>
            <p:nvPr/>
          </p:nvSpPr>
          <p:spPr>
            <a:xfrm>
              <a:off x="8650281" y="3362995"/>
              <a:ext cx="1279853"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Training time</a:t>
              </a:r>
            </a:p>
          </p:txBody>
        </p:sp>
      </p:grpSp>
      <p:grpSp>
        <p:nvGrpSpPr>
          <p:cNvPr id="15" name="Group 14">
            <a:extLst>
              <a:ext uri="{FF2B5EF4-FFF2-40B4-BE49-F238E27FC236}">
                <a16:creationId xmlns:a16="http://schemas.microsoft.com/office/drawing/2014/main" id="{598C0FFF-1088-BE9B-9343-38815D4B3EA2}"/>
              </a:ext>
            </a:extLst>
          </p:cNvPr>
          <p:cNvGrpSpPr/>
          <p:nvPr/>
        </p:nvGrpSpPr>
        <p:grpSpPr>
          <a:xfrm>
            <a:off x="7955569" y="3898391"/>
            <a:ext cx="2461782" cy="1960275"/>
            <a:chOff x="7698897" y="3898391"/>
            <a:chExt cx="2461782" cy="1960275"/>
          </a:xfrm>
        </p:grpSpPr>
        <p:grpSp>
          <p:nvGrpSpPr>
            <p:cNvPr id="13" name="Group 12">
              <a:extLst>
                <a:ext uri="{FF2B5EF4-FFF2-40B4-BE49-F238E27FC236}">
                  <a16:creationId xmlns:a16="http://schemas.microsoft.com/office/drawing/2014/main" id="{65667C09-467D-076E-DBF1-3926E8387962}"/>
                </a:ext>
              </a:extLst>
            </p:cNvPr>
            <p:cNvGrpSpPr/>
            <p:nvPr/>
          </p:nvGrpSpPr>
          <p:grpSpPr>
            <a:xfrm>
              <a:off x="7698897" y="3898391"/>
              <a:ext cx="2461782" cy="1861556"/>
              <a:chOff x="7698897" y="3424610"/>
              <a:chExt cx="2461782" cy="1861556"/>
            </a:xfrm>
          </p:grpSpPr>
          <p:grpSp>
            <p:nvGrpSpPr>
              <p:cNvPr id="21" name="Group 20">
                <a:extLst>
                  <a:ext uri="{FF2B5EF4-FFF2-40B4-BE49-F238E27FC236}">
                    <a16:creationId xmlns:a16="http://schemas.microsoft.com/office/drawing/2014/main" id="{C4212204-20D9-8D07-DDC0-E773DAB0C40F}"/>
                  </a:ext>
                </a:extLst>
              </p:cNvPr>
              <p:cNvGrpSpPr/>
              <p:nvPr/>
            </p:nvGrpSpPr>
            <p:grpSpPr>
              <a:xfrm>
                <a:off x="7802197" y="3424610"/>
                <a:ext cx="2358482" cy="1861556"/>
                <a:chOff x="10853192" y="3065233"/>
                <a:chExt cx="1836998" cy="1363186"/>
              </a:xfrm>
            </p:grpSpPr>
            <p:pic>
              <p:nvPicPr>
                <p:cNvPr id="16" name="Picture 15">
                  <a:extLst>
                    <a:ext uri="{FF2B5EF4-FFF2-40B4-BE49-F238E27FC236}">
                      <a16:creationId xmlns:a16="http://schemas.microsoft.com/office/drawing/2014/main" id="{C653EA57-1411-84D8-47A1-0ECB89AF9B54}"/>
                    </a:ext>
                  </a:extLst>
                </p:cNvPr>
                <p:cNvPicPr>
                  <a:picLocks noChangeAspect="1"/>
                </p:cNvPicPr>
                <p:nvPr/>
              </p:nvPicPr>
              <p:blipFill rotWithShape="1">
                <a:blip r:embed="rId4"/>
                <a:srcRect l="53251"/>
                <a:stretch/>
              </p:blipFill>
              <p:spPr>
                <a:xfrm>
                  <a:off x="10853192" y="3218269"/>
                  <a:ext cx="1836998" cy="1210150"/>
                </a:xfrm>
                <a:prstGeom prst="rect">
                  <a:avLst/>
                </a:prstGeom>
              </p:spPr>
            </p:pic>
            <p:sp>
              <p:nvSpPr>
                <p:cNvPr id="18" name="TextBox 17">
                  <a:extLst>
                    <a:ext uri="{FF2B5EF4-FFF2-40B4-BE49-F238E27FC236}">
                      <a16:creationId xmlns:a16="http://schemas.microsoft.com/office/drawing/2014/main" id="{9C78240B-B3B8-4674-31EC-59D615147065}"/>
                    </a:ext>
                  </a:extLst>
                </p:cNvPr>
                <p:cNvSpPr txBox="1"/>
                <p:nvPr/>
              </p:nvSpPr>
              <p:spPr>
                <a:xfrm>
                  <a:off x="10963680" y="3065233"/>
                  <a:ext cx="822341" cy="156133"/>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Validation loss</a:t>
                  </a:r>
                </a:p>
              </p:txBody>
            </p:sp>
          </p:grpSp>
          <p:sp>
            <p:nvSpPr>
              <p:cNvPr id="10" name="TextBox 9">
                <a:extLst>
                  <a:ext uri="{FF2B5EF4-FFF2-40B4-BE49-F238E27FC236}">
                    <a16:creationId xmlns:a16="http://schemas.microsoft.com/office/drawing/2014/main" id="{11845E7F-13C9-B149-A24E-0F70A2DE7641}"/>
                  </a:ext>
                </a:extLst>
              </p:cNvPr>
              <p:cNvSpPr txBox="1"/>
              <p:nvPr/>
            </p:nvSpPr>
            <p:spPr>
              <a:xfrm rot="16200000">
                <a:off x="7490524" y="4381813"/>
                <a:ext cx="572880"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Loss, ul</a:t>
                </a:r>
              </a:p>
            </p:txBody>
          </p:sp>
        </p:grpSp>
        <p:sp>
          <p:nvSpPr>
            <p:cNvPr id="14" name="TextBox 13">
              <a:extLst>
                <a:ext uri="{FF2B5EF4-FFF2-40B4-BE49-F238E27FC236}">
                  <a16:creationId xmlns:a16="http://schemas.microsoft.com/office/drawing/2014/main" id="{35CC2C48-A2DC-4FCF-C554-BCE1E59F649C}"/>
                </a:ext>
              </a:extLst>
            </p:cNvPr>
            <p:cNvSpPr txBox="1"/>
            <p:nvPr/>
          </p:nvSpPr>
          <p:spPr>
            <a:xfrm>
              <a:off x="8650281" y="5702533"/>
              <a:ext cx="1279853"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Training time</a:t>
              </a:r>
            </a:p>
          </p:txBody>
        </p:sp>
      </p:grpSp>
    </p:spTree>
    <p:extLst>
      <p:ext uri="{BB962C8B-B14F-4D97-AF65-F5344CB8AC3E}">
        <p14:creationId xmlns:p14="http://schemas.microsoft.com/office/powerpoint/2010/main" val="3249349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2CAF7-D73D-5769-74C6-48B40D64D438}"/>
              </a:ext>
            </a:extLst>
          </p:cNvPr>
          <p:cNvSpPr>
            <a:spLocks noGrp="1"/>
          </p:cNvSpPr>
          <p:nvPr>
            <p:ph type="dt" sz="half" idx="10"/>
          </p:nvPr>
        </p:nvSpPr>
        <p:spPr/>
        <p:txBody>
          <a:bodyPr/>
          <a:lstStyle/>
          <a:p>
            <a:fld id="{B5ABFD43-67F0-524D-925B-C15B0860F316}" type="datetime4">
              <a:rPr lang="de-DE" smtClean="0"/>
              <a:t>20. September 2022</a:t>
            </a:fld>
            <a:endParaRPr lang="de-DE" dirty="0"/>
          </a:p>
        </p:txBody>
      </p:sp>
      <p:sp>
        <p:nvSpPr>
          <p:cNvPr id="3" name="Footer Placeholder 2">
            <a:extLst>
              <a:ext uri="{FF2B5EF4-FFF2-40B4-BE49-F238E27FC236}">
                <a16:creationId xmlns:a16="http://schemas.microsoft.com/office/drawing/2014/main" id="{E1937EE6-AC03-DCD8-E967-659D60E95A4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27CF81A9-456C-EF67-D262-790FA01BC744}"/>
              </a:ext>
            </a:extLst>
          </p:cNvPr>
          <p:cNvSpPr>
            <a:spLocks noGrp="1"/>
          </p:cNvSpPr>
          <p:nvPr>
            <p:ph type="sldNum" sz="quarter" idx="12"/>
          </p:nvPr>
        </p:nvSpPr>
        <p:spPr/>
        <p:txBody>
          <a:bodyPr/>
          <a:lstStyle/>
          <a:p>
            <a:fld id="{D949F9DF-37BD-4CD6-BF49-65BA579E1D7A}" type="slidenum">
              <a:rPr lang="de-DE" smtClean="0"/>
              <a:pPr/>
              <a:t>24</a:t>
            </a:fld>
            <a:endParaRPr lang="de-DE"/>
          </a:p>
        </p:txBody>
      </p:sp>
      <p:sp>
        <p:nvSpPr>
          <p:cNvPr id="5" name="Title 4">
            <a:extLst>
              <a:ext uri="{FF2B5EF4-FFF2-40B4-BE49-F238E27FC236}">
                <a16:creationId xmlns:a16="http://schemas.microsoft.com/office/drawing/2014/main" id="{9D7E79E0-8B6E-FAF9-C1F7-78BE57B89F74}"/>
              </a:ext>
            </a:extLst>
          </p:cNvPr>
          <p:cNvSpPr>
            <a:spLocks noGrp="1"/>
          </p:cNvSpPr>
          <p:nvPr>
            <p:ph type="title"/>
          </p:nvPr>
        </p:nvSpPr>
        <p:spPr/>
        <p:txBody>
          <a:bodyPr/>
          <a:lstStyle/>
          <a:p>
            <a:r>
              <a:rPr lang="en-DE" dirty="0"/>
              <a:t>Neural Network</a:t>
            </a:r>
          </a:p>
        </p:txBody>
      </p:sp>
      <p:sp>
        <p:nvSpPr>
          <p:cNvPr id="7" name="Text Placeholder 6">
            <a:extLst>
              <a:ext uri="{FF2B5EF4-FFF2-40B4-BE49-F238E27FC236}">
                <a16:creationId xmlns:a16="http://schemas.microsoft.com/office/drawing/2014/main" id="{BA93DB7D-393F-CEA0-F1CF-F7305EC06BC6}"/>
              </a:ext>
            </a:extLst>
          </p:cNvPr>
          <p:cNvSpPr>
            <a:spLocks noGrp="1"/>
          </p:cNvSpPr>
          <p:nvPr>
            <p:ph type="body" sz="quarter" idx="26"/>
          </p:nvPr>
        </p:nvSpPr>
        <p:spPr>
          <a:xfrm>
            <a:off x="2915414" y="5819756"/>
            <a:ext cx="5780883" cy="511084"/>
          </a:xfrm>
        </p:spPr>
        <p:txBody>
          <a:bodyPr/>
          <a:lstStyle/>
          <a:p>
            <a:r>
              <a:rPr lang="en-DE" dirty="0"/>
              <a:t>Max projection of MBT-net prediction on not densely populated stack</a:t>
            </a:r>
          </a:p>
        </p:txBody>
      </p:sp>
      <p:sp>
        <p:nvSpPr>
          <p:cNvPr id="8" name="Text Placeholder 7">
            <a:extLst>
              <a:ext uri="{FF2B5EF4-FFF2-40B4-BE49-F238E27FC236}">
                <a16:creationId xmlns:a16="http://schemas.microsoft.com/office/drawing/2014/main" id="{05A40EB7-4668-B482-8D7D-33A10474F762}"/>
              </a:ext>
            </a:extLst>
          </p:cNvPr>
          <p:cNvSpPr>
            <a:spLocks noGrp="1"/>
          </p:cNvSpPr>
          <p:nvPr>
            <p:ph type="body" sz="quarter" idx="37"/>
          </p:nvPr>
        </p:nvSpPr>
        <p:spPr/>
        <p:txBody>
          <a:bodyPr/>
          <a:lstStyle/>
          <a:p>
            <a:r>
              <a:rPr lang="en-DE" dirty="0"/>
              <a:t>Visualization of output</a:t>
            </a:r>
          </a:p>
        </p:txBody>
      </p:sp>
      <p:pic>
        <p:nvPicPr>
          <p:cNvPr id="12" name="Picture 11">
            <a:extLst>
              <a:ext uri="{FF2B5EF4-FFF2-40B4-BE49-F238E27FC236}">
                <a16:creationId xmlns:a16="http://schemas.microsoft.com/office/drawing/2014/main" id="{BB9980A1-A2C0-0946-26F7-A7FFC10A47CB}"/>
              </a:ext>
            </a:extLst>
          </p:cNvPr>
          <p:cNvPicPr>
            <a:picLocks noChangeAspect="1"/>
          </p:cNvPicPr>
          <p:nvPr/>
        </p:nvPicPr>
        <p:blipFill rotWithShape="1">
          <a:blip r:embed="rId3"/>
          <a:srcRect l="53362" t="8351" r="2338" b="6565"/>
          <a:stretch/>
        </p:blipFill>
        <p:spPr>
          <a:xfrm>
            <a:off x="769565" y="1380559"/>
            <a:ext cx="10072582" cy="4312118"/>
          </a:xfrm>
          <a:prstGeom prst="rect">
            <a:avLst/>
          </a:prstGeom>
        </p:spPr>
      </p:pic>
    </p:spTree>
    <p:extLst>
      <p:ext uri="{BB962C8B-B14F-4D97-AF65-F5344CB8AC3E}">
        <p14:creationId xmlns:p14="http://schemas.microsoft.com/office/powerpoint/2010/main" val="1789891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C2A8-9415-D939-2B1D-C882C8755106}"/>
              </a:ext>
            </a:extLst>
          </p:cNvPr>
          <p:cNvSpPr>
            <a:spLocks noGrp="1"/>
          </p:cNvSpPr>
          <p:nvPr>
            <p:ph type="title"/>
          </p:nvPr>
        </p:nvSpPr>
        <p:spPr/>
        <p:txBody>
          <a:bodyPr/>
          <a:lstStyle/>
          <a:p>
            <a:r>
              <a:rPr lang="en-DE" dirty="0"/>
              <a:t>Neural Network</a:t>
            </a:r>
          </a:p>
        </p:txBody>
      </p:sp>
      <p:sp>
        <p:nvSpPr>
          <p:cNvPr id="3" name="Date Placeholder 2">
            <a:extLst>
              <a:ext uri="{FF2B5EF4-FFF2-40B4-BE49-F238E27FC236}">
                <a16:creationId xmlns:a16="http://schemas.microsoft.com/office/drawing/2014/main" id="{9D10F7FC-0871-5A27-B4A8-74FC149BD559}"/>
              </a:ext>
            </a:extLst>
          </p:cNvPr>
          <p:cNvSpPr>
            <a:spLocks noGrp="1"/>
          </p:cNvSpPr>
          <p:nvPr>
            <p:ph type="dt" sz="half" idx="10"/>
          </p:nvPr>
        </p:nvSpPr>
        <p:spPr/>
        <p:txBody>
          <a:bodyPr/>
          <a:lstStyle/>
          <a:p>
            <a:fld id="{29C684FC-83A7-6A41-97DC-12326FBA971E}" type="datetime4">
              <a:rPr lang="de-DE" smtClean="0"/>
              <a:t>20. September 2022</a:t>
            </a:fld>
            <a:endParaRPr lang="de-DE" dirty="0"/>
          </a:p>
        </p:txBody>
      </p:sp>
      <p:sp>
        <p:nvSpPr>
          <p:cNvPr id="4" name="Footer Placeholder 3">
            <a:extLst>
              <a:ext uri="{FF2B5EF4-FFF2-40B4-BE49-F238E27FC236}">
                <a16:creationId xmlns:a16="http://schemas.microsoft.com/office/drawing/2014/main" id="{0CD3D0A6-72E9-438D-BDD8-DAD4D89D791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BBD0C488-C704-6B9E-6C83-5D8A9552CECB}"/>
              </a:ext>
            </a:extLst>
          </p:cNvPr>
          <p:cNvSpPr>
            <a:spLocks noGrp="1"/>
          </p:cNvSpPr>
          <p:nvPr>
            <p:ph type="sldNum" sz="quarter" idx="12"/>
          </p:nvPr>
        </p:nvSpPr>
        <p:spPr/>
        <p:txBody>
          <a:bodyPr/>
          <a:lstStyle/>
          <a:p>
            <a:fld id="{D949F9DF-37BD-4CD6-BF49-65BA579E1D7A}" type="slidenum">
              <a:rPr lang="de-DE" smtClean="0"/>
              <a:pPr/>
              <a:t>25</a:t>
            </a:fld>
            <a:endParaRPr lang="de-DE"/>
          </a:p>
        </p:txBody>
      </p:sp>
      <p:sp>
        <p:nvSpPr>
          <p:cNvPr id="6" name="Text Placeholder 5">
            <a:extLst>
              <a:ext uri="{FF2B5EF4-FFF2-40B4-BE49-F238E27FC236}">
                <a16:creationId xmlns:a16="http://schemas.microsoft.com/office/drawing/2014/main" id="{84B0013F-43E8-D7A8-1CBC-6B98858CDD85}"/>
              </a:ext>
            </a:extLst>
          </p:cNvPr>
          <p:cNvSpPr>
            <a:spLocks noGrp="1"/>
          </p:cNvSpPr>
          <p:nvPr>
            <p:ph type="body" sz="quarter" idx="37"/>
          </p:nvPr>
        </p:nvSpPr>
        <p:spPr/>
        <p:txBody>
          <a:bodyPr/>
          <a:lstStyle/>
          <a:p>
            <a:r>
              <a:rPr lang="en-DE" dirty="0"/>
              <a:t>Visualization of output</a:t>
            </a:r>
          </a:p>
        </p:txBody>
      </p:sp>
      <p:pic>
        <p:nvPicPr>
          <p:cNvPr id="8" name="Picture 7">
            <a:extLst>
              <a:ext uri="{FF2B5EF4-FFF2-40B4-BE49-F238E27FC236}">
                <a16:creationId xmlns:a16="http://schemas.microsoft.com/office/drawing/2014/main" id="{4581DC6C-F291-AB0E-614F-7FB826873515}"/>
              </a:ext>
            </a:extLst>
          </p:cNvPr>
          <p:cNvPicPr>
            <a:picLocks noChangeAspect="1"/>
          </p:cNvPicPr>
          <p:nvPr/>
        </p:nvPicPr>
        <p:blipFill rotWithShape="1">
          <a:blip r:embed="rId3"/>
          <a:srcRect l="54973" t="12756" b="58079"/>
          <a:stretch/>
        </p:blipFill>
        <p:spPr>
          <a:xfrm>
            <a:off x="5718026" y="2043864"/>
            <a:ext cx="5435890" cy="3484345"/>
          </a:xfrm>
          <a:prstGeom prst="rect">
            <a:avLst/>
          </a:prstGeom>
          <a:ln w="38100">
            <a:solidFill>
              <a:schemeClr val="tx1"/>
            </a:solidFill>
          </a:ln>
        </p:spPr>
      </p:pic>
      <p:pic>
        <p:nvPicPr>
          <p:cNvPr id="9" name="Picture 8">
            <a:extLst>
              <a:ext uri="{FF2B5EF4-FFF2-40B4-BE49-F238E27FC236}">
                <a16:creationId xmlns:a16="http://schemas.microsoft.com/office/drawing/2014/main" id="{4AA15EDC-E132-33C5-A0BD-3A726DA7C4E6}"/>
              </a:ext>
            </a:extLst>
          </p:cNvPr>
          <p:cNvPicPr>
            <a:picLocks noChangeAspect="1"/>
          </p:cNvPicPr>
          <p:nvPr/>
        </p:nvPicPr>
        <p:blipFill rotWithShape="1">
          <a:blip r:embed="rId4"/>
          <a:srcRect l="50690" t="59381"/>
          <a:stretch/>
        </p:blipFill>
        <p:spPr>
          <a:xfrm>
            <a:off x="518317" y="1737148"/>
            <a:ext cx="5015042" cy="4097779"/>
          </a:xfrm>
          <a:prstGeom prst="rect">
            <a:avLst/>
          </a:prstGeom>
        </p:spPr>
      </p:pic>
      <p:sp>
        <p:nvSpPr>
          <p:cNvPr id="10" name="TextBox 9">
            <a:extLst>
              <a:ext uri="{FF2B5EF4-FFF2-40B4-BE49-F238E27FC236}">
                <a16:creationId xmlns:a16="http://schemas.microsoft.com/office/drawing/2014/main" id="{2435C83F-62F0-1550-F493-9D07EBCCE054}"/>
              </a:ext>
            </a:extLst>
          </p:cNvPr>
          <p:cNvSpPr txBox="1"/>
          <p:nvPr/>
        </p:nvSpPr>
        <p:spPr>
          <a:xfrm>
            <a:off x="913080" y="5864565"/>
            <a:ext cx="422551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Example of </a:t>
            </a:r>
            <a:r>
              <a:rPr lang="en-US" sz="1600" dirty="0">
                <a:solidFill>
                  <a:prstClr val="black"/>
                </a:solidFill>
                <a:latin typeface="Arial"/>
              </a:rPr>
              <a:t>comparatively high</a:t>
            </a:r>
            <a:r>
              <a:rPr kumimoji="0" lang="en-DE" sz="1600" b="0" i="0" u="none" strike="noStrike" kern="1200" cap="none" spc="0" normalizeH="0" baseline="0" noProof="0" dirty="0">
                <a:ln>
                  <a:noFill/>
                </a:ln>
                <a:solidFill>
                  <a:prstClr val="black"/>
                </a:solidFill>
                <a:effectLst/>
                <a:uLnTx/>
                <a:uFillTx/>
                <a:latin typeface="Arial"/>
                <a:ea typeface="+mn-ea"/>
                <a:cs typeface="+mn-cs"/>
              </a:rPr>
              <a:t> cell localization</a:t>
            </a:r>
          </a:p>
        </p:txBody>
      </p:sp>
      <p:sp>
        <p:nvSpPr>
          <p:cNvPr id="11" name="TextBox 10">
            <a:extLst>
              <a:ext uri="{FF2B5EF4-FFF2-40B4-BE49-F238E27FC236}">
                <a16:creationId xmlns:a16="http://schemas.microsoft.com/office/drawing/2014/main" id="{F95194E6-7CDF-B7BA-96FE-0A74E4B0FE4A}"/>
              </a:ext>
            </a:extLst>
          </p:cNvPr>
          <p:cNvSpPr txBox="1"/>
          <p:nvPr/>
        </p:nvSpPr>
        <p:spPr>
          <a:xfrm>
            <a:off x="6535227" y="5864565"/>
            <a:ext cx="414536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Example of comparatively low cell localization</a:t>
            </a:r>
          </a:p>
        </p:txBody>
      </p:sp>
      <p:sp>
        <p:nvSpPr>
          <p:cNvPr id="13" name="Rectangle 12">
            <a:extLst>
              <a:ext uri="{FF2B5EF4-FFF2-40B4-BE49-F238E27FC236}">
                <a16:creationId xmlns:a16="http://schemas.microsoft.com/office/drawing/2014/main" id="{2E5F59F0-AC68-0FA3-14BE-75B2244EDDBE}"/>
              </a:ext>
            </a:extLst>
          </p:cNvPr>
          <p:cNvSpPr/>
          <p:nvPr/>
        </p:nvSpPr>
        <p:spPr>
          <a:xfrm>
            <a:off x="5962763" y="3786035"/>
            <a:ext cx="997330" cy="81259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AA019C94-74F9-1B2E-3661-B470E70BBB7D}"/>
              </a:ext>
            </a:extLst>
          </p:cNvPr>
          <p:cNvSpPr/>
          <p:nvPr/>
        </p:nvSpPr>
        <p:spPr>
          <a:xfrm>
            <a:off x="9328879" y="4184934"/>
            <a:ext cx="1351714" cy="115934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5" name="TextBox 14">
            <a:extLst>
              <a:ext uri="{FF2B5EF4-FFF2-40B4-BE49-F238E27FC236}">
                <a16:creationId xmlns:a16="http://schemas.microsoft.com/office/drawing/2014/main" id="{FE2B2D4E-8B5F-F629-3726-D40E791B3B26}"/>
              </a:ext>
            </a:extLst>
          </p:cNvPr>
          <p:cNvSpPr txBox="1"/>
          <p:nvPr/>
        </p:nvSpPr>
        <p:spPr>
          <a:xfrm>
            <a:off x="6027872" y="3786035"/>
            <a:ext cx="13625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A</a:t>
            </a:r>
          </a:p>
        </p:txBody>
      </p:sp>
      <p:sp>
        <p:nvSpPr>
          <p:cNvPr id="16" name="TextBox 15">
            <a:extLst>
              <a:ext uri="{FF2B5EF4-FFF2-40B4-BE49-F238E27FC236}">
                <a16:creationId xmlns:a16="http://schemas.microsoft.com/office/drawing/2014/main" id="{B09D8032-3651-DA60-84F5-6377B2D3E338}"/>
              </a:ext>
            </a:extLst>
          </p:cNvPr>
          <p:cNvSpPr txBox="1"/>
          <p:nvPr/>
        </p:nvSpPr>
        <p:spPr>
          <a:xfrm>
            <a:off x="9411744" y="4206596"/>
            <a:ext cx="13625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B</a:t>
            </a:r>
          </a:p>
        </p:txBody>
      </p:sp>
    </p:spTree>
    <p:extLst>
      <p:ext uri="{BB962C8B-B14F-4D97-AF65-F5344CB8AC3E}">
        <p14:creationId xmlns:p14="http://schemas.microsoft.com/office/powerpoint/2010/main" val="372955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C2A8-9415-D939-2B1D-C882C8755106}"/>
              </a:ext>
            </a:extLst>
          </p:cNvPr>
          <p:cNvSpPr>
            <a:spLocks noGrp="1"/>
          </p:cNvSpPr>
          <p:nvPr>
            <p:ph type="title"/>
          </p:nvPr>
        </p:nvSpPr>
        <p:spPr/>
        <p:txBody>
          <a:bodyPr/>
          <a:lstStyle/>
          <a:p>
            <a:r>
              <a:rPr lang="en-DE" dirty="0"/>
              <a:t>Neural Network</a:t>
            </a:r>
          </a:p>
        </p:txBody>
      </p:sp>
      <p:sp>
        <p:nvSpPr>
          <p:cNvPr id="3" name="Date Placeholder 2">
            <a:extLst>
              <a:ext uri="{FF2B5EF4-FFF2-40B4-BE49-F238E27FC236}">
                <a16:creationId xmlns:a16="http://schemas.microsoft.com/office/drawing/2014/main" id="{9D10F7FC-0871-5A27-B4A8-74FC149BD559}"/>
              </a:ext>
            </a:extLst>
          </p:cNvPr>
          <p:cNvSpPr>
            <a:spLocks noGrp="1"/>
          </p:cNvSpPr>
          <p:nvPr>
            <p:ph type="dt" sz="half" idx="10"/>
          </p:nvPr>
        </p:nvSpPr>
        <p:spPr/>
        <p:txBody>
          <a:bodyPr/>
          <a:lstStyle/>
          <a:p>
            <a:fld id="{29C684FC-83A7-6A41-97DC-12326FBA971E}" type="datetime4">
              <a:rPr lang="de-DE" smtClean="0"/>
              <a:t>20. September 2022</a:t>
            </a:fld>
            <a:endParaRPr lang="de-DE" dirty="0"/>
          </a:p>
        </p:txBody>
      </p:sp>
      <p:sp>
        <p:nvSpPr>
          <p:cNvPr id="4" name="Footer Placeholder 3">
            <a:extLst>
              <a:ext uri="{FF2B5EF4-FFF2-40B4-BE49-F238E27FC236}">
                <a16:creationId xmlns:a16="http://schemas.microsoft.com/office/drawing/2014/main" id="{0CD3D0A6-72E9-438D-BDD8-DAD4D89D791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BBD0C488-C704-6B9E-6C83-5D8A9552CECB}"/>
              </a:ext>
            </a:extLst>
          </p:cNvPr>
          <p:cNvSpPr>
            <a:spLocks noGrp="1"/>
          </p:cNvSpPr>
          <p:nvPr>
            <p:ph type="sldNum" sz="quarter" idx="12"/>
          </p:nvPr>
        </p:nvSpPr>
        <p:spPr/>
        <p:txBody>
          <a:bodyPr/>
          <a:lstStyle/>
          <a:p>
            <a:fld id="{D949F9DF-37BD-4CD6-BF49-65BA579E1D7A}" type="slidenum">
              <a:rPr lang="de-DE" smtClean="0"/>
              <a:pPr/>
              <a:t>26</a:t>
            </a:fld>
            <a:endParaRPr lang="de-DE"/>
          </a:p>
        </p:txBody>
      </p:sp>
      <p:sp>
        <p:nvSpPr>
          <p:cNvPr id="6" name="Text Placeholder 5">
            <a:extLst>
              <a:ext uri="{FF2B5EF4-FFF2-40B4-BE49-F238E27FC236}">
                <a16:creationId xmlns:a16="http://schemas.microsoft.com/office/drawing/2014/main" id="{84B0013F-43E8-D7A8-1CBC-6B98858CDD85}"/>
              </a:ext>
            </a:extLst>
          </p:cNvPr>
          <p:cNvSpPr>
            <a:spLocks noGrp="1"/>
          </p:cNvSpPr>
          <p:nvPr>
            <p:ph type="body" sz="quarter" idx="37"/>
          </p:nvPr>
        </p:nvSpPr>
        <p:spPr/>
        <p:txBody>
          <a:bodyPr/>
          <a:lstStyle/>
          <a:p>
            <a:r>
              <a:rPr lang="en-DE" dirty="0"/>
              <a:t>MBT-net view on real data</a:t>
            </a:r>
          </a:p>
        </p:txBody>
      </p:sp>
      <p:pic>
        <p:nvPicPr>
          <p:cNvPr id="7" name="Picture 6">
            <a:extLst>
              <a:ext uri="{FF2B5EF4-FFF2-40B4-BE49-F238E27FC236}">
                <a16:creationId xmlns:a16="http://schemas.microsoft.com/office/drawing/2014/main" id="{9927B548-A6A3-CBF0-CACD-DBE072D41BE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6000" contrast="6000"/>
                    </a14:imgEffect>
                  </a14:imgLayer>
                </a14:imgProps>
              </a:ext>
            </a:extLst>
          </a:blip>
          <a:stretch>
            <a:fillRect/>
          </a:stretch>
        </p:blipFill>
        <p:spPr>
          <a:xfrm>
            <a:off x="2806500" y="1354297"/>
            <a:ext cx="6363101" cy="4703646"/>
          </a:xfrm>
          <a:prstGeom prst="rect">
            <a:avLst/>
          </a:prstGeom>
        </p:spPr>
      </p:pic>
      <p:sp>
        <p:nvSpPr>
          <p:cNvPr id="8" name="TextBox 7">
            <a:extLst>
              <a:ext uri="{FF2B5EF4-FFF2-40B4-BE49-F238E27FC236}">
                <a16:creationId xmlns:a16="http://schemas.microsoft.com/office/drawing/2014/main" id="{98E8E02F-DC80-C213-2A77-1967112C7994}"/>
              </a:ext>
            </a:extLst>
          </p:cNvPr>
          <p:cNvSpPr txBox="1"/>
          <p:nvPr/>
        </p:nvSpPr>
        <p:spPr>
          <a:xfrm>
            <a:off x="4835238" y="6162450"/>
            <a:ext cx="2782813"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Network output given real data</a:t>
            </a:r>
          </a:p>
        </p:txBody>
      </p:sp>
    </p:spTree>
    <p:extLst>
      <p:ext uri="{BB962C8B-B14F-4D97-AF65-F5344CB8AC3E}">
        <p14:creationId xmlns:p14="http://schemas.microsoft.com/office/powerpoint/2010/main" val="265264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b="0" dirty="0" err="1"/>
              <a:t>Results</a:t>
            </a:r>
            <a:r>
              <a:rPr lang="de-DE" b="0" dirty="0"/>
              <a:t>:</a:t>
            </a:r>
            <a:br>
              <a:rPr lang="de-DE" dirty="0"/>
            </a:br>
            <a:r>
              <a:rPr lang="de-DE" dirty="0" err="1"/>
              <a:t>Quantification</a:t>
            </a:r>
            <a:r>
              <a:rPr lang="de-DE" dirty="0"/>
              <a:t> </a:t>
            </a:r>
            <a:r>
              <a:rPr lang="de-DE" dirty="0" err="1"/>
              <a:t>performance</a:t>
            </a:r>
            <a:endParaRPr lang="de-DE"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6D2AEB30-58AC-BA40-852E-D27F437872F2}" type="datetime4">
              <a:rPr lang="de-DE" smtClean="0"/>
              <a:t>20.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27</a:t>
            </a:fld>
            <a:endParaRPr lang="de-DE"/>
          </a:p>
        </p:txBody>
      </p:sp>
    </p:spTree>
    <p:extLst>
      <p:ext uri="{BB962C8B-B14F-4D97-AF65-F5344CB8AC3E}">
        <p14:creationId xmlns:p14="http://schemas.microsoft.com/office/powerpoint/2010/main" val="770643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49EFF-7C71-69CC-7393-4B1FDBF870DC}"/>
              </a:ext>
            </a:extLst>
          </p:cNvPr>
          <p:cNvSpPr>
            <a:spLocks noGrp="1"/>
          </p:cNvSpPr>
          <p:nvPr>
            <p:ph type="dt" sz="half" idx="10"/>
          </p:nvPr>
        </p:nvSpPr>
        <p:spPr/>
        <p:txBody>
          <a:bodyPr/>
          <a:lstStyle/>
          <a:p>
            <a:fld id="{0B647FEC-9BC1-E445-831A-A5713804C2DB}" type="datetime4">
              <a:rPr lang="de-DE" smtClean="0"/>
              <a:t>20. September 2022</a:t>
            </a:fld>
            <a:endParaRPr lang="de-DE" dirty="0"/>
          </a:p>
        </p:txBody>
      </p:sp>
      <p:sp>
        <p:nvSpPr>
          <p:cNvPr id="3" name="Footer Placeholder 2">
            <a:extLst>
              <a:ext uri="{FF2B5EF4-FFF2-40B4-BE49-F238E27FC236}">
                <a16:creationId xmlns:a16="http://schemas.microsoft.com/office/drawing/2014/main" id="{86D59B29-EACC-7643-6B47-A5F3A180FCB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84BF18CC-7F81-BD45-A3A7-E9FD991A1D3B}"/>
              </a:ext>
            </a:extLst>
          </p:cNvPr>
          <p:cNvSpPr>
            <a:spLocks noGrp="1"/>
          </p:cNvSpPr>
          <p:nvPr>
            <p:ph type="sldNum" sz="quarter" idx="12"/>
          </p:nvPr>
        </p:nvSpPr>
        <p:spPr/>
        <p:txBody>
          <a:bodyPr/>
          <a:lstStyle/>
          <a:p>
            <a:fld id="{D949F9DF-37BD-4CD6-BF49-65BA579E1D7A}" type="slidenum">
              <a:rPr lang="de-DE" smtClean="0"/>
              <a:pPr/>
              <a:t>28</a:t>
            </a:fld>
            <a:endParaRPr lang="de-DE"/>
          </a:p>
        </p:txBody>
      </p:sp>
      <p:sp>
        <p:nvSpPr>
          <p:cNvPr id="5" name="Title 4">
            <a:extLst>
              <a:ext uri="{FF2B5EF4-FFF2-40B4-BE49-F238E27FC236}">
                <a16:creationId xmlns:a16="http://schemas.microsoft.com/office/drawing/2014/main" id="{F84D33E5-FF6C-AD0B-8A3D-14A14160278F}"/>
              </a:ext>
            </a:extLst>
          </p:cNvPr>
          <p:cNvSpPr>
            <a:spLocks noGrp="1"/>
          </p:cNvSpPr>
          <p:nvPr>
            <p:ph type="title"/>
          </p:nvPr>
        </p:nvSpPr>
        <p:spPr/>
        <p:txBody>
          <a:bodyPr/>
          <a:lstStyle/>
          <a:p>
            <a:r>
              <a:rPr lang="en-DE" dirty="0"/>
              <a:t>Quantification of cells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AA7927D-4797-087B-8535-A6FA7F80E878}"/>
                  </a:ext>
                </a:extLst>
              </p:cNvPr>
              <p:cNvSpPr>
                <a:spLocks noGrp="1"/>
              </p:cNvSpPr>
              <p:nvPr>
                <p:ph type="body" sz="quarter" idx="16"/>
              </p:nvPr>
            </p:nvSpPr>
            <p:spPr>
              <a:xfrm>
                <a:off x="518318" y="1631157"/>
                <a:ext cx="4462756" cy="2441532"/>
              </a:xfrm>
            </p:spPr>
            <p:txBody>
              <a:bodyPr>
                <a:normAutofit/>
              </a:bodyPr>
              <a:lstStyle/>
              <a:p>
                <a:r>
                  <a:rPr lang="en-DE" dirty="0"/>
                  <a:t>MBT-net output: </a:t>
                </a:r>
              </a:p>
              <a:p>
                <a:pPr marL="285750" indent="-285750">
                  <a:buFont typeface="Arial" panose="020B0604020202020204" pitchFamily="34" charset="0"/>
                  <a:buChar char="•"/>
                </a:pPr>
                <a14:m>
                  <m:oMath xmlns:m="http://schemas.openxmlformats.org/officeDocument/2006/math">
                    <m:sSub>
                      <m:sSubPr>
                        <m:ctrlPr>
                          <a:rPr lang="en-DE"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oMath>
                </a14:m>
                <a:r>
                  <a:rPr lang="en-DE" dirty="0"/>
                  <a:t> - Macrophage probability green</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sub>
                    </m:sSub>
                  </m:oMath>
                </a14:m>
                <a:r>
                  <a:rPr lang="en-DE" dirty="0"/>
                  <a:t> - T-Cell probability Red</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𝐵</m:t>
                        </m:r>
                      </m:sub>
                    </m:sSub>
                  </m:oMath>
                </a14:m>
                <a:r>
                  <a:rPr lang="en-DE" dirty="0"/>
                  <a:t> - Background probability (not shown)</a:t>
                </a:r>
              </a:p>
              <a:p>
                <a:endParaRPr lang="en-DE" dirty="0"/>
              </a:p>
            </p:txBody>
          </p:sp>
        </mc:Choice>
        <mc:Fallback xmlns="">
          <p:sp>
            <p:nvSpPr>
              <p:cNvPr id="6" name="Text Placeholder 5">
                <a:extLst>
                  <a:ext uri="{FF2B5EF4-FFF2-40B4-BE49-F238E27FC236}">
                    <a16:creationId xmlns:a16="http://schemas.microsoft.com/office/drawing/2014/main" id="{AAA7927D-4797-087B-8535-A6FA7F80E878}"/>
                  </a:ext>
                </a:extLst>
              </p:cNvPr>
              <p:cNvSpPr>
                <a:spLocks noGrp="1" noRot="1" noChangeAspect="1" noMove="1" noResize="1" noEditPoints="1" noAdjustHandles="1" noChangeArrowheads="1" noChangeShapeType="1" noTextEdit="1"/>
              </p:cNvSpPr>
              <p:nvPr>
                <p:ph type="body" sz="quarter" idx="16"/>
              </p:nvPr>
            </p:nvSpPr>
            <p:spPr>
              <a:xfrm>
                <a:off x="518318" y="1631157"/>
                <a:ext cx="4462756" cy="2441532"/>
              </a:xfrm>
              <a:blipFill>
                <a:blip r:embed="rId3"/>
                <a:stretch>
                  <a:fillRect l="-2550" t="-259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C73CADF4-67D8-7C7A-43B0-D03294647E2C}"/>
                  </a:ext>
                </a:extLst>
              </p:cNvPr>
              <p:cNvSpPr>
                <a:spLocks noGrp="1"/>
              </p:cNvSpPr>
              <p:nvPr>
                <p:ph type="body" sz="quarter" idx="18"/>
              </p:nvPr>
            </p:nvSpPr>
            <p:spPr>
              <a:xfrm>
                <a:off x="4788568" y="1631157"/>
                <a:ext cx="7507706" cy="4569618"/>
              </a:xfrm>
            </p:spPr>
            <p:txBody>
              <a:bodyPr/>
              <a:lstStyle/>
              <a:p>
                <a:r>
                  <a:rPr lang="en-DE" dirty="0"/>
                  <a:t>Localizing general cell</a:t>
                </a:r>
                <a:endParaRPr lang="ru-RU" dirty="0"/>
              </a:p>
              <a:p>
                <a:r>
                  <a:rPr lang="en-US" dirty="0"/>
                  <a:t>MBT-net Softmax output:</a:t>
                </a:r>
                <a:endParaRPr lang="en-US"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)=1 ∀ </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oMath>
                  </m:oMathPara>
                </a14:m>
                <a:endParaRPr lang="en-US" b="0" dirty="0">
                  <a:ea typeface="Cambria Math" panose="02040503050406030204" pitchFamily="18" charset="0"/>
                </a:endParaRPr>
              </a:p>
              <a:p>
                <a:r>
                  <a:rPr lang="en-US" dirty="0">
                    <a:ea typeface="Cambria Math" panose="02040503050406030204" pitchFamily="18" charset="0"/>
                  </a:rPr>
                  <a:t>Following probabilistic output, we can predict Cell probability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𝐶𝑒𝑙𝑙</m:t>
                        </m:r>
                      </m:sub>
                    </m:sSub>
                  </m:oMath>
                </a14:m>
                <a:r>
                  <a:rPr lang="en-US" dirty="0">
                    <a:ea typeface="Cambria Math" panose="02040503050406030204" pitchFamily="18" charset="0"/>
                  </a:rPr>
                  <a:t>:</a:t>
                </a:r>
                <a:endParaRPr lang="en-US" b="0" dirty="0">
                  <a:ea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𝑀</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b="0" i="1" smtClean="0">
                              <a:latin typeface="Cambria Math" panose="02040503050406030204" pitchFamily="18" charset="0"/>
                            </a:rPr>
                            <m:t>𝑒𝑙𝑙</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b="0" i="1" smtClean="0">
                              <a:latin typeface="Cambria Math" panose="02040503050406030204" pitchFamily="18" charset="0"/>
                            </a:rPr>
                            <m:t>𝑒𝑙𝑙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𝐶𝑒𝑙𝑙</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𝐵</m:t>
                          </m:r>
                        </m:sub>
                      </m:sSub>
                    </m:oMath>
                  </m:oMathPara>
                </a14:m>
                <a:endParaRPr lang="en-US" dirty="0"/>
              </a:p>
              <a:p>
                <a:r>
                  <a:rPr lang="en-US" dirty="0"/>
                  <a:t>For each region of </a:t>
                </a:r>
                <a14:m>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𝑙𝑜𝑐</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𝐶𝑒𝑙𝑙</m:t>
                        </m:r>
                      </m:sub>
                    </m:sSub>
                  </m:oMath>
                </a14:m>
                <a:r>
                  <a:rPr lang="en-US" dirty="0"/>
                  <a:t> we can find coordinate of the highest probability:</a:t>
                </a:r>
              </a:p>
              <a:p>
                <a:pPr/>
                <a14:m>
                  <m:oMathPara xmlns:m="http://schemas.openxmlformats.org/officeDocument/2006/math">
                    <m:oMathParaPr>
                      <m:jc m:val="center"/>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m:rPr>
                          <m:sty m:val="p"/>
                        </m:rPr>
                        <a:rPr lang="en-US" b="0" i="0" smtClean="0">
                          <a:latin typeface="Cambria Math" panose="02040503050406030204" pitchFamily="18" charset="0"/>
                        </a:rPr>
                        <m:t>argmax</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𝑙𝑜𝑐</m:t>
                              </m:r>
                            </m:sub>
                          </m:sSub>
                        </m:e>
                      </m:d>
                    </m:oMath>
                  </m:oMathPara>
                </a14:m>
                <a:endParaRPr lang="en-DE" dirty="0"/>
              </a:p>
              <a:p>
                <a:r>
                  <a:rPr lang="en-DE" dirty="0"/>
                  <a:t>And use these coordinates to classify the cell:</a:t>
                </a:r>
              </a:p>
              <a:p>
                <a:pPr/>
                <a14:m>
                  <m:oMathPara xmlns:m="http://schemas.openxmlformats.org/officeDocument/2006/math">
                    <m:oMathParaPr>
                      <m:jc m:val="center"/>
                    </m:oMathParaPr>
                    <m:oMath xmlns:m="http://schemas.openxmlformats.org/officeDocument/2006/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lim>
                          </m:limLow>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𝑇</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e>
                          </m:d>
                          <m:r>
                            <a:rPr lang="en-US" b="0" i="1" smtClean="0">
                              <a:latin typeface="Cambria Math" panose="02040503050406030204" pitchFamily="18" charset="0"/>
                            </a:rPr>
                            <m:t>)</m:t>
                          </m:r>
                        </m:e>
                      </m:func>
                    </m:oMath>
                  </m:oMathPara>
                </a14:m>
                <a:endParaRPr lang="en-DE" dirty="0"/>
              </a:p>
            </p:txBody>
          </p:sp>
        </mc:Choice>
        <mc:Fallback xmlns="">
          <p:sp>
            <p:nvSpPr>
              <p:cNvPr id="8" name="Text Placeholder 7">
                <a:extLst>
                  <a:ext uri="{FF2B5EF4-FFF2-40B4-BE49-F238E27FC236}">
                    <a16:creationId xmlns:a16="http://schemas.microsoft.com/office/drawing/2014/main" id="{C73CADF4-67D8-7C7A-43B0-D03294647E2C}"/>
                  </a:ext>
                </a:extLst>
              </p:cNvPr>
              <p:cNvSpPr>
                <a:spLocks noGrp="1" noRot="1" noChangeAspect="1" noMove="1" noResize="1" noEditPoints="1" noAdjustHandles="1" noChangeArrowheads="1" noChangeShapeType="1" noTextEdit="1"/>
              </p:cNvSpPr>
              <p:nvPr>
                <p:ph type="body" sz="quarter" idx="18"/>
              </p:nvPr>
            </p:nvSpPr>
            <p:spPr>
              <a:xfrm>
                <a:off x="4788568" y="1631157"/>
                <a:ext cx="7507706" cy="4569618"/>
              </a:xfrm>
              <a:blipFill>
                <a:blip r:embed="rId4"/>
                <a:stretch>
                  <a:fillRect l="-1689" t="-1385"/>
                </a:stretch>
              </a:blipFill>
            </p:spPr>
            <p:txBody>
              <a:bodyPr/>
              <a:lstStyle/>
              <a:p>
                <a:r>
                  <a:rPr lang="en-DE">
                    <a:noFill/>
                  </a:rPr>
                  <a:t> </a:t>
                </a:r>
              </a:p>
            </p:txBody>
          </p:sp>
        </mc:Fallback>
      </mc:AlternateContent>
      <p:sp>
        <p:nvSpPr>
          <p:cNvPr id="9" name="Text Placeholder 8">
            <a:extLst>
              <a:ext uri="{FF2B5EF4-FFF2-40B4-BE49-F238E27FC236}">
                <a16:creationId xmlns:a16="http://schemas.microsoft.com/office/drawing/2014/main" id="{C5F21B60-B92A-3097-BD67-81376DEF702A}"/>
              </a:ext>
            </a:extLst>
          </p:cNvPr>
          <p:cNvSpPr>
            <a:spLocks noGrp="1"/>
          </p:cNvSpPr>
          <p:nvPr>
            <p:ph type="body" sz="quarter" idx="37"/>
          </p:nvPr>
        </p:nvSpPr>
        <p:spPr/>
        <p:txBody>
          <a:bodyPr/>
          <a:lstStyle/>
          <a:p>
            <a:r>
              <a:rPr lang="en-DE" dirty="0"/>
              <a:t>Cell quantification based on MBT-net output</a:t>
            </a:r>
          </a:p>
        </p:txBody>
      </p:sp>
      <p:pic>
        <p:nvPicPr>
          <p:cNvPr id="12" name="Picture Placeholder 12">
            <a:extLst>
              <a:ext uri="{FF2B5EF4-FFF2-40B4-BE49-F238E27FC236}">
                <a16:creationId xmlns:a16="http://schemas.microsoft.com/office/drawing/2014/main" id="{E54D0BC0-C608-F55F-A575-163A67E8039C}"/>
              </a:ext>
            </a:extLst>
          </p:cNvPr>
          <p:cNvPicPr>
            <a:picLocks noGrp="1" noChangeAspect="1"/>
          </p:cNvPicPr>
          <p:nvPr>
            <p:ph type="pic" sz="quarter" idx="25"/>
          </p:nvPr>
        </p:nvPicPr>
        <p:blipFill rotWithShape="1">
          <a:blip r:embed="rId5"/>
          <a:srcRect l="-1258" r="-896"/>
          <a:stretch/>
        </p:blipFill>
        <p:spPr>
          <a:xfrm>
            <a:off x="518317" y="3429000"/>
            <a:ext cx="4056063" cy="2876084"/>
          </a:xfrm>
          <a:prstGeom prst="rect">
            <a:avLst/>
          </a:prstGeom>
        </p:spPr>
      </p:pic>
      <p:sp>
        <p:nvSpPr>
          <p:cNvPr id="7" name="TextBox 6">
            <a:extLst>
              <a:ext uri="{FF2B5EF4-FFF2-40B4-BE49-F238E27FC236}">
                <a16:creationId xmlns:a16="http://schemas.microsoft.com/office/drawing/2014/main" id="{E9326D7F-7225-2DCB-DA19-F798F1043153}"/>
              </a:ext>
            </a:extLst>
          </p:cNvPr>
          <p:cNvSpPr txBox="1"/>
          <p:nvPr/>
        </p:nvSpPr>
        <p:spPr>
          <a:xfrm>
            <a:off x="1612598" y="6305919"/>
            <a:ext cx="1867499" cy="16395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prstClr val="black"/>
                </a:solidFill>
                <a:effectLst/>
                <a:uLnTx/>
                <a:uFillTx/>
                <a:latin typeface="Arial"/>
                <a:ea typeface="+mn-ea"/>
                <a:cs typeface="+mn-cs"/>
              </a:rPr>
              <a:t>PDF of Macrophage and T-Cell</a:t>
            </a:r>
          </a:p>
        </p:txBody>
      </p:sp>
    </p:spTree>
    <p:extLst>
      <p:ext uri="{BB962C8B-B14F-4D97-AF65-F5344CB8AC3E}">
        <p14:creationId xmlns:p14="http://schemas.microsoft.com/office/powerpoint/2010/main" val="183574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75FE87-AD9F-9922-10FC-F4DFABABAA89}"/>
              </a:ext>
            </a:extLst>
          </p:cNvPr>
          <p:cNvSpPr>
            <a:spLocks noGrp="1"/>
          </p:cNvSpPr>
          <p:nvPr>
            <p:ph type="dt" sz="half" idx="10"/>
          </p:nvPr>
        </p:nvSpPr>
        <p:spPr/>
        <p:txBody>
          <a:bodyPr/>
          <a:lstStyle/>
          <a:p>
            <a:fld id="{F91650E0-814E-8E4A-957B-59CAAD55F5B2}" type="datetime4">
              <a:rPr lang="de-DE" smtClean="0"/>
              <a:t>20. September 2022</a:t>
            </a:fld>
            <a:endParaRPr lang="de-DE" dirty="0"/>
          </a:p>
        </p:txBody>
      </p:sp>
      <p:sp>
        <p:nvSpPr>
          <p:cNvPr id="3" name="Footer Placeholder 2">
            <a:extLst>
              <a:ext uri="{FF2B5EF4-FFF2-40B4-BE49-F238E27FC236}">
                <a16:creationId xmlns:a16="http://schemas.microsoft.com/office/drawing/2014/main" id="{85E40FE7-E880-75E8-7F03-B54B5DE1D9C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725C8E8B-98CE-FAAC-DAD4-98AED49A4831}"/>
              </a:ext>
            </a:extLst>
          </p:cNvPr>
          <p:cNvSpPr>
            <a:spLocks noGrp="1"/>
          </p:cNvSpPr>
          <p:nvPr>
            <p:ph type="sldNum" sz="quarter" idx="12"/>
          </p:nvPr>
        </p:nvSpPr>
        <p:spPr/>
        <p:txBody>
          <a:bodyPr/>
          <a:lstStyle/>
          <a:p>
            <a:fld id="{D949F9DF-37BD-4CD6-BF49-65BA579E1D7A}" type="slidenum">
              <a:rPr lang="de-DE" smtClean="0"/>
              <a:pPr/>
              <a:t>29</a:t>
            </a:fld>
            <a:endParaRPr lang="de-DE"/>
          </a:p>
        </p:txBody>
      </p:sp>
      <p:sp>
        <p:nvSpPr>
          <p:cNvPr id="5" name="Title 4">
            <a:extLst>
              <a:ext uri="{FF2B5EF4-FFF2-40B4-BE49-F238E27FC236}">
                <a16:creationId xmlns:a16="http://schemas.microsoft.com/office/drawing/2014/main" id="{B28CDAAC-4435-8E8A-9F38-A19C4730AB2F}"/>
              </a:ext>
            </a:extLst>
          </p:cNvPr>
          <p:cNvSpPr>
            <a:spLocks noGrp="1"/>
          </p:cNvSpPr>
          <p:nvPr>
            <p:ph type="title"/>
          </p:nvPr>
        </p:nvSpPr>
        <p:spPr/>
        <p:txBody>
          <a:bodyPr/>
          <a:lstStyle/>
          <a:p>
            <a:r>
              <a:rPr lang="en-US" dirty="0"/>
              <a:t>Quantification of cells</a:t>
            </a:r>
            <a:endParaRPr lang="en-DE" dirty="0"/>
          </a:p>
        </p:txBody>
      </p:sp>
      <p:sp>
        <p:nvSpPr>
          <p:cNvPr id="9" name="Text Placeholder 8">
            <a:extLst>
              <a:ext uri="{FF2B5EF4-FFF2-40B4-BE49-F238E27FC236}">
                <a16:creationId xmlns:a16="http://schemas.microsoft.com/office/drawing/2014/main" id="{F7493D34-288C-8AF3-42A3-E7A7A966A77E}"/>
              </a:ext>
            </a:extLst>
          </p:cNvPr>
          <p:cNvSpPr>
            <a:spLocks noGrp="1"/>
          </p:cNvSpPr>
          <p:nvPr>
            <p:ph type="body" sz="quarter" idx="37"/>
          </p:nvPr>
        </p:nvSpPr>
        <p:spPr/>
        <p:txBody>
          <a:bodyPr/>
          <a:lstStyle/>
          <a:p>
            <a:r>
              <a:rPr lang="en-DE" dirty="0"/>
              <a:t>MBT-net performance</a:t>
            </a:r>
          </a:p>
        </p:txBody>
      </p:sp>
      <p:sp>
        <p:nvSpPr>
          <p:cNvPr id="16" name="TextBox 15">
            <a:extLst>
              <a:ext uri="{FF2B5EF4-FFF2-40B4-BE49-F238E27FC236}">
                <a16:creationId xmlns:a16="http://schemas.microsoft.com/office/drawing/2014/main" id="{8388CB14-0DAD-0EF9-1839-79D7D59EF2C8}"/>
              </a:ext>
            </a:extLst>
          </p:cNvPr>
          <p:cNvSpPr txBox="1"/>
          <p:nvPr/>
        </p:nvSpPr>
        <p:spPr>
          <a:xfrm>
            <a:off x="518317" y="1942690"/>
            <a:ext cx="4434612" cy="21858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Table 4: MBT-net cell counting performance on test data</a:t>
            </a: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0E03870B-2F58-454F-9E41-D7E1CF9934FB}"/>
                  </a:ext>
                </a:extLst>
              </p:cNvPr>
              <p:cNvGraphicFramePr/>
              <p:nvPr>
                <p:extLst>
                  <p:ext uri="{D42A27DB-BD31-4B8C-83A1-F6EECF244321}">
                    <p14:modId xmlns:p14="http://schemas.microsoft.com/office/powerpoint/2010/main" val="928143604"/>
                  </p:ext>
                </p:extLst>
              </p:nvPr>
            </p:nvGraphicFramePr>
            <p:xfrm>
              <a:off x="5988051" y="2225846"/>
              <a:ext cx="5031271" cy="301688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 name="Chart 12">
                <a:extLst>
                  <a:ext uri="{FF2B5EF4-FFF2-40B4-BE49-F238E27FC236}">
                    <a16:creationId xmlns:a16="http://schemas.microsoft.com/office/drawing/2014/main" id="{0E03870B-2F58-454F-9E41-D7E1CF9934FB}"/>
                  </a:ext>
                </a:extLst>
              </p:cNvPr>
              <p:cNvPicPr>
                <a:picLocks noGrp="1" noRot="1" noChangeAspect="1" noMove="1" noResize="1" noEditPoints="1" noAdjustHandles="1" noChangeArrowheads="1" noChangeShapeType="1"/>
              </p:cNvPicPr>
              <p:nvPr/>
            </p:nvPicPr>
            <p:blipFill>
              <a:blip r:embed="rId4"/>
              <a:stretch>
                <a:fillRect/>
              </a:stretch>
            </p:blipFill>
            <p:spPr>
              <a:xfrm>
                <a:off x="5988051" y="2225846"/>
                <a:ext cx="5031271" cy="3016885"/>
              </a:xfrm>
              <a:prstGeom prst="rect">
                <a:avLst/>
              </a:prstGeom>
            </p:spPr>
          </p:pic>
        </mc:Fallback>
      </mc:AlternateContent>
      <p:graphicFrame>
        <p:nvGraphicFramePr>
          <p:cNvPr id="17" name="Table 16">
            <a:extLst>
              <a:ext uri="{FF2B5EF4-FFF2-40B4-BE49-F238E27FC236}">
                <a16:creationId xmlns:a16="http://schemas.microsoft.com/office/drawing/2014/main" id="{46ABFEA7-8D8B-24E9-EA3E-BA14D2831670}"/>
              </a:ext>
            </a:extLst>
          </p:cNvPr>
          <p:cNvGraphicFramePr>
            <a:graphicFrameLocks noGrp="1"/>
          </p:cNvGraphicFramePr>
          <p:nvPr>
            <p:extLst>
              <p:ext uri="{D42A27DB-BD31-4B8C-83A1-F6EECF244321}">
                <p14:modId xmlns:p14="http://schemas.microsoft.com/office/powerpoint/2010/main" val="2703978943"/>
              </p:ext>
            </p:extLst>
          </p:nvPr>
        </p:nvGraphicFramePr>
        <p:xfrm>
          <a:off x="518317" y="2362689"/>
          <a:ext cx="4533900" cy="3016885"/>
        </p:xfrm>
        <a:graphic>
          <a:graphicData uri="http://schemas.openxmlformats.org/drawingml/2006/table">
            <a:tbl>
              <a:tblPr/>
              <a:tblGrid>
                <a:gridCol w="647700">
                  <a:extLst>
                    <a:ext uri="{9D8B030D-6E8A-4147-A177-3AD203B41FA5}">
                      <a16:colId xmlns:a16="http://schemas.microsoft.com/office/drawing/2014/main" val="552860288"/>
                    </a:ext>
                  </a:extLst>
                </a:gridCol>
                <a:gridCol w="647700">
                  <a:extLst>
                    <a:ext uri="{9D8B030D-6E8A-4147-A177-3AD203B41FA5}">
                      <a16:colId xmlns:a16="http://schemas.microsoft.com/office/drawing/2014/main" val="3861332323"/>
                    </a:ext>
                  </a:extLst>
                </a:gridCol>
                <a:gridCol w="647700">
                  <a:extLst>
                    <a:ext uri="{9D8B030D-6E8A-4147-A177-3AD203B41FA5}">
                      <a16:colId xmlns:a16="http://schemas.microsoft.com/office/drawing/2014/main" val="2912594370"/>
                    </a:ext>
                  </a:extLst>
                </a:gridCol>
                <a:gridCol w="647700">
                  <a:extLst>
                    <a:ext uri="{9D8B030D-6E8A-4147-A177-3AD203B41FA5}">
                      <a16:colId xmlns:a16="http://schemas.microsoft.com/office/drawing/2014/main" val="2291493703"/>
                    </a:ext>
                  </a:extLst>
                </a:gridCol>
                <a:gridCol w="647700">
                  <a:extLst>
                    <a:ext uri="{9D8B030D-6E8A-4147-A177-3AD203B41FA5}">
                      <a16:colId xmlns:a16="http://schemas.microsoft.com/office/drawing/2014/main" val="3912427207"/>
                    </a:ext>
                  </a:extLst>
                </a:gridCol>
                <a:gridCol w="647700">
                  <a:extLst>
                    <a:ext uri="{9D8B030D-6E8A-4147-A177-3AD203B41FA5}">
                      <a16:colId xmlns:a16="http://schemas.microsoft.com/office/drawing/2014/main" val="2868015436"/>
                    </a:ext>
                  </a:extLst>
                </a:gridCol>
                <a:gridCol w="647700">
                  <a:extLst>
                    <a:ext uri="{9D8B030D-6E8A-4147-A177-3AD203B41FA5}">
                      <a16:colId xmlns:a16="http://schemas.microsoft.com/office/drawing/2014/main" val="30830823"/>
                    </a:ext>
                  </a:extLst>
                </a:gridCol>
              </a:tblGrid>
              <a:tr h="203200">
                <a:tc rowSpan="2">
                  <a:txBody>
                    <a:bodyPr/>
                    <a:lstStyle/>
                    <a:p>
                      <a:pPr algn="ctr" fontAlgn="b"/>
                      <a:r>
                        <a:rPr lang="en-GB" sz="1200" b="0" i="0" u="none" strike="noStrike">
                          <a:solidFill>
                            <a:srgbClr val="000000"/>
                          </a:solidFill>
                          <a:effectLst/>
                          <a:latin typeface="Calibri" panose="020F0502020204030204" pitchFamily="34" charset="0"/>
                        </a:rPr>
                        <a:t>Stack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GB" sz="1200" b="0" i="0" u="none" strike="noStrike">
                          <a:solidFill>
                            <a:srgbClr val="000000"/>
                          </a:solidFill>
                          <a:effectLst/>
                          <a:latin typeface="Calibri" panose="020F0502020204030204" pitchFamily="34" charset="0"/>
                        </a:rPr>
                        <a:t>Ground truth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DE"/>
                    </a:p>
                  </a:txBody>
                  <a:tcPr/>
                </a:tc>
                <a:tc gridSpan="2">
                  <a:txBody>
                    <a:bodyPr/>
                    <a:lstStyle/>
                    <a:p>
                      <a:pPr algn="ctr" fontAlgn="b"/>
                      <a:r>
                        <a:rPr lang="en-GB" sz="1200" b="0" i="0" u="none" strike="noStrike">
                          <a:solidFill>
                            <a:srgbClr val="000000"/>
                          </a:solidFill>
                          <a:effectLst/>
                          <a:latin typeface="Calibri" panose="020F0502020204030204" pitchFamily="34" charset="0"/>
                        </a:rPr>
                        <a:t>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DE"/>
                    </a:p>
                  </a:txBody>
                  <a:tcPr/>
                </a:tc>
                <a:tc gridSpan="2">
                  <a:txBody>
                    <a:bodyPr/>
                    <a:lstStyle/>
                    <a:p>
                      <a:pPr algn="ctr" fontAlgn="b"/>
                      <a:r>
                        <a:rPr lang="en-GB" sz="1200" b="0" i="0" u="none" strike="noStrike">
                          <a:solidFill>
                            <a:srgbClr val="000000"/>
                          </a:solidFill>
                          <a:effectLst/>
                          <a:latin typeface="Calibri" panose="020F0502020204030204" pitchFamily="34" charset="0"/>
                        </a:rPr>
                        <a:t>Misclassified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DE"/>
                    </a:p>
                  </a:txBody>
                  <a:tcPr/>
                </a:tc>
                <a:extLst>
                  <a:ext uri="{0D108BD9-81ED-4DB2-BD59-A6C34878D82A}">
                    <a16:rowId xmlns:a16="http://schemas.microsoft.com/office/drawing/2014/main" val="161470008"/>
                  </a:ext>
                </a:extLst>
              </a:tr>
              <a:tr h="203200">
                <a:tc vMerge="1">
                  <a:txBody>
                    <a:bodyPr/>
                    <a:lstStyle/>
                    <a:p>
                      <a:endParaRPr lang="en-DE"/>
                    </a:p>
                  </a:txBody>
                  <a:tcPr/>
                </a:tc>
                <a:tc>
                  <a:txBody>
                    <a:bodyPr/>
                    <a:lstStyle/>
                    <a:p>
                      <a:pPr algn="l" fontAlgn="b"/>
                      <a:r>
                        <a:rPr lang="en-GB" sz="1200" b="0" i="0" u="none" strike="noStrike">
                          <a:solidFill>
                            <a:srgbClr val="000000"/>
                          </a:solidFill>
                          <a:effectLst/>
                          <a:latin typeface="Calibri" panose="020F0502020204030204" pitchFamily="34" charset="0"/>
                        </a:rPr>
                        <a:t>Macrophage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T-Cell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Macrophage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T-Cell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Macrophage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T-Cell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1191406"/>
                  </a:ext>
                </a:extLst>
              </a:tr>
              <a:tr h="203200">
                <a:tc>
                  <a:txBody>
                    <a:bodyPr/>
                    <a:lstStyle/>
                    <a:p>
                      <a:pPr algn="r" fontAlgn="b"/>
                      <a:r>
                        <a:rPr lang="en-DE"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1A4"/>
                    </a:solidFill>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821649792"/>
                  </a:ext>
                </a:extLst>
              </a:tr>
              <a:tr h="203200">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D8F"/>
                    </a:solidFill>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6F9"/>
                    </a:solidFill>
                  </a:tcPr>
                </a:tc>
                <a:extLst>
                  <a:ext uri="{0D108BD9-81ED-4DB2-BD59-A6C34878D82A}">
                    <a16:rowId xmlns:a16="http://schemas.microsoft.com/office/drawing/2014/main" val="948681589"/>
                  </a:ext>
                </a:extLst>
              </a:tr>
              <a:tr h="203200">
                <a:tc>
                  <a:txBody>
                    <a:bodyPr/>
                    <a:lstStyle/>
                    <a:p>
                      <a:pPr algn="r" fontAlgn="b"/>
                      <a:r>
                        <a:rPr lang="en-DE" sz="12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497"/>
                    </a:solidFill>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2F5"/>
                    </a:solidFill>
                  </a:tcPr>
                </a:tc>
                <a:extLst>
                  <a:ext uri="{0D108BD9-81ED-4DB2-BD59-A6C34878D82A}">
                    <a16:rowId xmlns:a16="http://schemas.microsoft.com/office/drawing/2014/main" val="2190410150"/>
                  </a:ext>
                </a:extLst>
              </a:tr>
              <a:tr h="203200">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76"/>
                    </a:solidFill>
                  </a:tcPr>
                </a:tc>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C9F"/>
                    </a:solidFill>
                  </a:tcPr>
                </a:tc>
                <a:extLst>
                  <a:ext uri="{0D108BD9-81ED-4DB2-BD59-A6C34878D82A}">
                    <a16:rowId xmlns:a16="http://schemas.microsoft.com/office/drawing/2014/main" val="1213795031"/>
                  </a:ext>
                </a:extLst>
              </a:tr>
              <a:tr h="203200">
                <a:tc>
                  <a:txBody>
                    <a:bodyPr/>
                    <a:lstStyle/>
                    <a:p>
                      <a:pPr algn="r" fontAlgn="b"/>
                      <a:r>
                        <a:rPr lang="en-DE" sz="12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688"/>
                    </a:solidFill>
                  </a:tcPr>
                </a:tc>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9DC"/>
                    </a:solidFill>
                  </a:tcPr>
                </a:tc>
                <a:extLst>
                  <a:ext uri="{0D108BD9-81ED-4DB2-BD59-A6C34878D82A}">
                    <a16:rowId xmlns:a16="http://schemas.microsoft.com/office/drawing/2014/main" val="934156943"/>
                  </a:ext>
                </a:extLst>
              </a:tr>
              <a:tr h="203200">
                <a:tc>
                  <a:txBody>
                    <a:bodyPr/>
                    <a:lstStyle/>
                    <a:p>
                      <a:pPr algn="r" fontAlgn="b"/>
                      <a:r>
                        <a:rPr lang="en-DE"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082"/>
                    </a:solidFill>
                  </a:tcPr>
                </a:tc>
                <a:tc>
                  <a:txBody>
                    <a:bodyPr/>
                    <a:lstStyle/>
                    <a:p>
                      <a:pPr algn="r" fontAlgn="b"/>
                      <a:r>
                        <a:rPr lang="en-DE"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BBD"/>
                    </a:solidFill>
                  </a:tcPr>
                </a:tc>
                <a:extLst>
                  <a:ext uri="{0D108BD9-81ED-4DB2-BD59-A6C34878D82A}">
                    <a16:rowId xmlns:a16="http://schemas.microsoft.com/office/drawing/2014/main" val="1939684494"/>
                  </a:ext>
                </a:extLst>
              </a:tr>
              <a:tr h="203200">
                <a:tc>
                  <a:txBody>
                    <a:bodyPr/>
                    <a:lstStyle/>
                    <a:p>
                      <a:pPr algn="r" fontAlgn="b"/>
                      <a:r>
                        <a:rPr lang="en-DE" sz="12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DE" sz="12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8BA"/>
                    </a:solidFill>
                  </a:tcPr>
                </a:tc>
                <a:extLst>
                  <a:ext uri="{0D108BD9-81ED-4DB2-BD59-A6C34878D82A}">
                    <a16:rowId xmlns:a16="http://schemas.microsoft.com/office/drawing/2014/main" val="3496815483"/>
                  </a:ext>
                </a:extLst>
              </a:tr>
              <a:tr h="203200">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92"/>
                    </a:solidFill>
                  </a:tcPr>
                </a:tc>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5D8"/>
                    </a:solidFill>
                  </a:tcPr>
                </a:tc>
                <a:extLst>
                  <a:ext uri="{0D108BD9-81ED-4DB2-BD59-A6C34878D82A}">
                    <a16:rowId xmlns:a16="http://schemas.microsoft.com/office/drawing/2014/main" val="1021397415"/>
                  </a:ext>
                </a:extLst>
              </a:tr>
              <a:tr h="203200">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2A4"/>
                    </a:solidFill>
                  </a:tcPr>
                </a:tc>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CDE"/>
                    </a:solidFill>
                  </a:tcPr>
                </a:tc>
                <a:extLst>
                  <a:ext uri="{0D108BD9-81ED-4DB2-BD59-A6C34878D82A}">
                    <a16:rowId xmlns:a16="http://schemas.microsoft.com/office/drawing/2014/main" val="2350791144"/>
                  </a:ext>
                </a:extLst>
              </a:tr>
              <a:tr h="203200">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799"/>
                    </a:solidFill>
                  </a:tcPr>
                </a:tc>
                <a:tc>
                  <a:txBody>
                    <a:bodyPr/>
                    <a:lstStyle/>
                    <a:p>
                      <a:pPr algn="r" fontAlgn="b"/>
                      <a:r>
                        <a:rPr lang="en-DE"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8BB"/>
                    </a:solidFill>
                  </a:tcPr>
                </a:tc>
                <a:extLst>
                  <a:ext uri="{0D108BD9-81ED-4DB2-BD59-A6C34878D82A}">
                    <a16:rowId xmlns:a16="http://schemas.microsoft.com/office/drawing/2014/main" val="1656112143"/>
                  </a:ext>
                </a:extLst>
              </a:tr>
              <a:tr h="203200">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GB" sz="1200" b="0" i="0" u="none" strike="noStrike">
                          <a:solidFill>
                            <a:srgbClr val="000000"/>
                          </a:solidFill>
                          <a:effectLst/>
                          <a:latin typeface="Calibri" panose="020F0502020204030204" pitchFamily="34" charset="0"/>
                        </a:rPr>
                        <a:t>Deviation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920622"/>
                  </a:ext>
                </a:extLst>
              </a:tr>
              <a:tr h="203200">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200" b="0" i="0" u="none" strike="noStrike">
                          <a:solidFill>
                            <a:srgbClr val="000000"/>
                          </a:solidFill>
                          <a:effectLst/>
                          <a:latin typeface="Calibri" panose="020F0502020204030204" pitchFamily="34" charset="0"/>
                        </a:rPr>
                        <a:t>Average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9352035"/>
                  </a:ext>
                </a:extLst>
              </a:tr>
            </a:tbl>
          </a:graphicData>
        </a:graphic>
      </p:graphicFrame>
    </p:spTree>
    <p:extLst>
      <p:ext uri="{BB962C8B-B14F-4D97-AF65-F5344CB8AC3E}">
        <p14:creationId xmlns:p14="http://schemas.microsoft.com/office/powerpoint/2010/main" val="71664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dirty="0"/>
              <a:t>Motivation</a:t>
            </a:r>
            <a:br>
              <a:rPr lang="de-DE" b="0" dirty="0"/>
            </a:br>
            <a:r>
              <a:rPr lang="de-DE" b="0" dirty="0" err="1"/>
              <a:t>Quantification</a:t>
            </a:r>
            <a:r>
              <a:rPr lang="de-DE" b="0" dirty="0"/>
              <a:t> </a:t>
            </a:r>
            <a:r>
              <a:rPr lang="de-DE" b="0" dirty="0" err="1"/>
              <a:t>of</a:t>
            </a:r>
            <a:r>
              <a:rPr lang="de-DE" b="0" dirty="0"/>
              <a:t> immune </a:t>
            </a:r>
            <a:r>
              <a:rPr lang="de-DE" b="0" dirty="0" err="1"/>
              <a:t>cells</a:t>
            </a:r>
            <a:r>
              <a:rPr lang="de-DE" b="0" dirty="0"/>
              <a:t> in </a:t>
            </a:r>
            <a:r>
              <a:rPr lang="de-DE" b="0" dirty="0" err="1"/>
              <a:t>stacks</a:t>
            </a:r>
            <a:endParaRPr lang="de-DE" b="0"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F291CEED-C8B8-9E4C-BD9D-67636148BE28}" type="datetime4">
              <a:rPr lang="de-DE" smtClean="0"/>
              <a:t>20.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3</a:t>
            </a:fld>
            <a:endParaRPr lang="de-DE"/>
          </a:p>
        </p:txBody>
      </p:sp>
    </p:spTree>
    <p:extLst>
      <p:ext uri="{BB962C8B-B14F-4D97-AF65-F5344CB8AC3E}">
        <p14:creationId xmlns:p14="http://schemas.microsoft.com/office/powerpoint/2010/main" val="1433872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3152001"/>
            <a:ext cx="11157743" cy="553998"/>
          </a:xfrm>
        </p:spPr>
        <p:txBody>
          <a:bodyPr/>
          <a:lstStyle/>
          <a:p>
            <a:r>
              <a:rPr lang="de-DE" dirty="0" err="1"/>
              <a:t>Conclusion</a:t>
            </a:r>
            <a:endParaRPr lang="de-DE"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F8F2C92B-EC12-704B-8E1A-894B96D6D662}" type="datetime4">
              <a:rPr lang="de-DE" smtClean="0"/>
              <a:t>20.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30</a:t>
            </a:fld>
            <a:endParaRPr lang="de-DE"/>
          </a:p>
        </p:txBody>
      </p:sp>
    </p:spTree>
    <p:extLst>
      <p:ext uri="{BB962C8B-B14F-4D97-AF65-F5344CB8AC3E}">
        <p14:creationId xmlns:p14="http://schemas.microsoft.com/office/powerpoint/2010/main" val="966811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FADAB5-BFC5-4CF3-AC4B-B0A857AB9FEE}"/>
              </a:ext>
            </a:extLst>
          </p:cNvPr>
          <p:cNvSpPr>
            <a:spLocks noGrp="1"/>
          </p:cNvSpPr>
          <p:nvPr>
            <p:ph type="dt" sz="half" idx="10"/>
          </p:nvPr>
        </p:nvSpPr>
        <p:spPr/>
        <p:txBody>
          <a:bodyPr/>
          <a:lstStyle/>
          <a:p>
            <a:fld id="{F2E50EBA-5276-FD44-9AF6-4336431C138B}" type="datetime4">
              <a:rPr lang="de-DE" smtClean="0"/>
              <a:t>20. September 2022</a:t>
            </a:fld>
            <a:endParaRPr lang="de-DE" dirty="0"/>
          </a:p>
        </p:txBody>
      </p:sp>
      <p:sp>
        <p:nvSpPr>
          <p:cNvPr id="3" name="Fußzeilenplatzhalter 2">
            <a:extLst>
              <a:ext uri="{FF2B5EF4-FFF2-40B4-BE49-F238E27FC236}">
                <a16:creationId xmlns:a16="http://schemas.microsoft.com/office/drawing/2014/main" id="{F9E9C251-4D38-4938-9B6E-D345ABA5DCA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FF1E7BF2-F7DC-4981-89FA-54CC67019902}"/>
              </a:ext>
            </a:extLst>
          </p:cNvPr>
          <p:cNvSpPr>
            <a:spLocks noGrp="1"/>
          </p:cNvSpPr>
          <p:nvPr>
            <p:ph type="sldNum" sz="quarter" idx="12"/>
          </p:nvPr>
        </p:nvSpPr>
        <p:spPr/>
        <p:txBody>
          <a:bodyPr/>
          <a:lstStyle/>
          <a:p>
            <a:fld id="{D949F9DF-37BD-4CD6-BF49-65BA579E1D7A}" type="slidenum">
              <a:rPr lang="de-DE" smtClean="0"/>
              <a:pPr/>
              <a:t>31</a:t>
            </a:fld>
            <a:endParaRPr lang="de-DE"/>
          </a:p>
        </p:txBody>
      </p:sp>
      <p:sp>
        <p:nvSpPr>
          <p:cNvPr id="5" name="Textplatzhalter 4">
            <a:extLst>
              <a:ext uri="{FF2B5EF4-FFF2-40B4-BE49-F238E27FC236}">
                <a16:creationId xmlns:a16="http://schemas.microsoft.com/office/drawing/2014/main" id="{E80F99FC-38BF-4D92-8757-33477B9DB3D7}"/>
              </a:ext>
            </a:extLst>
          </p:cNvPr>
          <p:cNvSpPr>
            <a:spLocks noGrp="1"/>
          </p:cNvSpPr>
          <p:nvPr>
            <p:ph type="body" sz="quarter" idx="15"/>
          </p:nvPr>
        </p:nvSpPr>
        <p:spPr>
          <a:xfrm>
            <a:off x="948060" y="2724924"/>
            <a:ext cx="7570298" cy="281103"/>
          </a:xfrm>
        </p:spPr>
        <p:txBody>
          <a:bodyPr/>
          <a:lstStyle/>
          <a:p>
            <a:r>
              <a:rPr lang="en-DE" dirty="0"/>
              <a:t>Neural Network for quantification of immune cells in volumetric images is developed</a:t>
            </a:r>
          </a:p>
          <a:p>
            <a:endParaRPr lang="en-DE" dirty="0"/>
          </a:p>
        </p:txBody>
      </p:sp>
      <p:sp>
        <p:nvSpPr>
          <p:cNvPr id="6" name="Textplatzhalter 5">
            <a:extLst>
              <a:ext uri="{FF2B5EF4-FFF2-40B4-BE49-F238E27FC236}">
                <a16:creationId xmlns:a16="http://schemas.microsoft.com/office/drawing/2014/main" id="{4C3D203B-08B1-42A4-B16C-555D2186BE57}"/>
              </a:ext>
            </a:extLst>
          </p:cNvPr>
          <p:cNvSpPr>
            <a:spLocks noGrp="1"/>
          </p:cNvSpPr>
          <p:nvPr>
            <p:ph type="body" sz="quarter" idx="16"/>
          </p:nvPr>
        </p:nvSpPr>
        <p:spPr>
          <a:xfrm>
            <a:off x="518318" y="2724924"/>
            <a:ext cx="320601" cy="281103"/>
          </a:xfrm>
        </p:spPr>
        <p:txBody>
          <a:bodyPr/>
          <a:lstStyle/>
          <a:p>
            <a:r>
              <a:rPr lang="de-DE" dirty="0"/>
              <a:t>02</a:t>
            </a:r>
          </a:p>
        </p:txBody>
      </p:sp>
      <p:sp>
        <p:nvSpPr>
          <p:cNvPr id="9" name="Textplatzhalter 8">
            <a:extLst>
              <a:ext uri="{FF2B5EF4-FFF2-40B4-BE49-F238E27FC236}">
                <a16:creationId xmlns:a16="http://schemas.microsoft.com/office/drawing/2014/main" id="{5BEEFBED-7FFE-4499-AB09-5BD985017478}"/>
              </a:ext>
            </a:extLst>
          </p:cNvPr>
          <p:cNvSpPr>
            <a:spLocks noGrp="1"/>
          </p:cNvSpPr>
          <p:nvPr>
            <p:ph type="body" sz="quarter" idx="19"/>
          </p:nvPr>
        </p:nvSpPr>
        <p:spPr>
          <a:xfrm>
            <a:off x="948060" y="3448479"/>
            <a:ext cx="7137161" cy="281103"/>
          </a:xfrm>
        </p:spPr>
        <p:txBody>
          <a:bodyPr/>
          <a:lstStyle/>
          <a:p>
            <a:r>
              <a:rPr lang="de-DE" dirty="0"/>
              <a:t>After </a:t>
            </a:r>
            <a:r>
              <a:rPr lang="de-DE" dirty="0" err="1"/>
              <a:t>training</a:t>
            </a:r>
            <a:r>
              <a:rPr lang="de-DE" dirty="0"/>
              <a:t> on </a:t>
            </a:r>
            <a:r>
              <a:rPr lang="de-DE" dirty="0" err="1"/>
              <a:t>synthetic</a:t>
            </a:r>
            <a:r>
              <a:rPr lang="de-DE" dirty="0"/>
              <a:t> </a:t>
            </a:r>
            <a:r>
              <a:rPr lang="de-DE" dirty="0" err="1"/>
              <a:t>data</a:t>
            </a:r>
            <a:r>
              <a:rPr lang="de-DE" dirty="0"/>
              <a:t> </a:t>
            </a:r>
            <a:r>
              <a:rPr lang="en-DE" dirty="0"/>
              <a:t>90% counting/classification accuracy is guaranteed</a:t>
            </a:r>
            <a:endParaRPr lang="de-DE" dirty="0"/>
          </a:p>
          <a:p>
            <a:endParaRPr lang="de-DE" dirty="0"/>
          </a:p>
        </p:txBody>
      </p:sp>
      <p:sp>
        <p:nvSpPr>
          <p:cNvPr id="10" name="Textplatzhalter 9">
            <a:extLst>
              <a:ext uri="{FF2B5EF4-FFF2-40B4-BE49-F238E27FC236}">
                <a16:creationId xmlns:a16="http://schemas.microsoft.com/office/drawing/2014/main" id="{BF98A78E-B392-4E33-8822-C50DA6265F68}"/>
              </a:ext>
            </a:extLst>
          </p:cNvPr>
          <p:cNvSpPr>
            <a:spLocks noGrp="1"/>
          </p:cNvSpPr>
          <p:nvPr>
            <p:ph type="body" sz="quarter" idx="20"/>
          </p:nvPr>
        </p:nvSpPr>
        <p:spPr>
          <a:xfrm>
            <a:off x="518318" y="3448479"/>
            <a:ext cx="320601" cy="281103"/>
          </a:xfrm>
        </p:spPr>
        <p:txBody>
          <a:bodyPr/>
          <a:lstStyle/>
          <a:p>
            <a:r>
              <a:rPr lang="de-DE" dirty="0"/>
              <a:t>03</a:t>
            </a:r>
          </a:p>
        </p:txBody>
      </p:sp>
      <p:sp>
        <p:nvSpPr>
          <p:cNvPr id="29" name="Textplatzhalter 28">
            <a:extLst>
              <a:ext uri="{FF2B5EF4-FFF2-40B4-BE49-F238E27FC236}">
                <a16:creationId xmlns:a16="http://schemas.microsoft.com/office/drawing/2014/main" id="{79216EFD-AA88-4591-9563-F474C2B4BE62}"/>
              </a:ext>
            </a:extLst>
          </p:cNvPr>
          <p:cNvSpPr>
            <a:spLocks noGrp="1"/>
          </p:cNvSpPr>
          <p:nvPr>
            <p:ph type="body" sz="quarter" idx="13"/>
          </p:nvPr>
        </p:nvSpPr>
        <p:spPr>
          <a:xfrm>
            <a:off x="948060" y="2001369"/>
            <a:ext cx="7137161" cy="723555"/>
          </a:xfrm>
        </p:spPr>
        <p:txBody>
          <a:bodyPr/>
          <a:lstStyle/>
          <a:p>
            <a:r>
              <a:rPr lang="en-DE" dirty="0"/>
              <a:t>Simulator for creating 3D data-sets is developed</a:t>
            </a:r>
          </a:p>
        </p:txBody>
      </p:sp>
      <p:sp>
        <p:nvSpPr>
          <p:cNvPr id="30" name="Textplatzhalter 29">
            <a:extLst>
              <a:ext uri="{FF2B5EF4-FFF2-40B4-BE49-F238E27FC236}">
                <a16:creationId xmlns:a16="http://schemas.microsoft.com/office/drawing/2014/main" id="{45C4D2E9-8106-4E2F-B886-D1E6CE482F51}"/>
              </a:ext>
            </a:extLst>
          </p:cNvPr>
          <p:cNvSpPr>
            <a:spLocks noGrp="1"/>
          </p:cNvSpPr>
          <p:nvPr>
            <p:ph type="body" sz="quarter" idx="14"/>
          </p:nvPr>
        </p:nvSpPr>
        <p:spPr>
          <a:xfrm>
            <a:off x="518318" y="2001369"/>
            <a:ext cx="320601" cy="281103"/>
          </a:xfrm>
        </p:spPr>
        <p:txBody>
          <a:bodyPr/>
          <a:lstStyle/>
          <a:p>
            <a:r>
              <a:rPr lang="de-DE" dirty="0"/>
              <a:t>01</a:t>
            </a:r>
          </a:p>
        </p:txBody>
      </p:sp>
      <p:sp>
        <p:nvSpPr>
          <p:cNvPr id="27" name="Titel 26">
            <a:extLst>
              <a:ext uri="{FF2B5EF4-FFF2-40B4-BE49-F238E27FC236}">
                <a16:creationId xmlns:a16="http://schemas.microsoft.com/office/drawing/2014/main" id="{FA31B683-DC18-4216-A897-EDDF1C856A72}"/>
              </a:ext>
            </a:extLst>
          </p:cNvPr>
          <p:cNvSpPr>
            <a:spLocks noGrp="1"/>
          </p:cNvSpPr>
          <p:nvPr>
            <p:ph type="title"/>
          </p:nvPr>
        </p:nvSpPr>
        <p:spPr/>
        <p:txBody>
          <a:bodyPr/>
          <a:lstStyle/>
          <a:p>
            <a:r>
              <a:rPr lang="de-DE" dirty="0" err="1"/>
              <a:t>Conclusions</a:t>
            </a:r>
            <a:r>
              <a:rPr lang="de-DE" dirty="0"/>
              <a:t> and </a:t>
            </a:r>
            <a:r>
              <a:rPr lang="de-DE" dirty="0" err="1"/>
              <a:t>future</a:t>
            </a:r>
            <a:r>
              <a:rPr lang="de-DE" dirty="0"/>
              <a:t> </a:t>
            </a:r>
            <a:r>
              <a:rPr lang="de-DE" dirty="0" err="1"/>
              <a:t>work</a:t>
            </a:r>
            <a:endParaRPr lang="de-DE" dirty="0"/>
          </a:p>
        </p:txBody>
      </p:sp>
      <p:pic>
        <p:nvPicPr>
          <p:cNvPr id="17" name="Picture 16">
            <a:extLst>
              <a:ext uri="{FF2B5EF4-FFF2-40B4-BE49-F238E27FC236}">
                <a16:creationId xmlns:a16="http://schemas.microsoft.com/office/drawing/2014/main" id="{4032CB5A-AD41-58A6-17E2-ED7ECB097959}"/>
              </a:ext>
            </a:extLst>
          </p:cNvPr>
          <p:cNvPicPr>
            <a:picLocks noChangeAspect="1"/>
          </p:cNvPicPr>
          <p:nvPr/>
        </p:nvPicPr>
        <p:blipFill>
          <a:blip r:embed="rId3"/>
          <a:stretch>
            <a:fillRect/>
          </a:stretch>
        </p:blipFill>
        <p:spPr>
          <a:xfrm>
            <a:off x="8615540" y="1452873"/>
            <a:ext cx="2226607" cy="4697896"/>
          </a:xfrm>
          <a:prstGeom prst="rect">
            <a:avLst/>
          </a:prstGeom>
        </p:spPr>
      </p:pic>
      <p:sp>
        <p:nvSpPr>
          <p:cNvPr id="22" name="Textplatzhalter 4">
            <a:extLst>
              <a:ext uri="{FF2B5EF4-FFF2-40B4-BE49-F238E27FC236}">
                <a16:creationId xmlns:a16="http://schemas.microsoft.com/office/drawing/2014/main" id="{AEE0F987-6C8D-6DEA-FD5E-A52AD5F5D909}"/>
              </a:ext>
            </a:extLst>
          </p:cNvPr>
          <p:cNvSpPr txBox="1">
            <a:spLocks/>
          </p:cNvSpPr>
          <p:nvPr/>
        </p:nvSpPr>
        <p:spPr>
          <a:xfrm>
            <a:off x="962469" y="5434794"/>
            <a:ext cx="7570298" cy="281103"/>
          </a:xfrm>
          <a:prstGeom prst="rect">
            <a:avLst/>
          </a:prstGeom>
        </p:spPr>
        <p:txBody>
          <a:bodyPr vert="horz" wrap="square" lIns="0" tIns="0" rIns="36000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en-DE" dirty="0"/>
              <a:t>Imporvements of MBT-net</a:t>
            </a:r>
          </a:p>
          <a:p>
            <a:endParaRPr lang="en-DE" dirty="0"/>
          </a:p>
        </p:txBody>
      </p:sp>
      <p:sp>
        <p:nvSpPr>
          <p:cNvPr id="23" name="Textplatzhalter 5">
            <a:extLst>
              <a:ext uri="{FF2B5EF4-FFF2-40B4-BE49-F238E27FC236}">
                <a16:creationId xmlns:a16="http://schemas.microsoft.com/office/drawing/2014/main" id="{C3304AB1-E288-814D-D848-85CC1BDDC342}"/>
              </a:ext>
            </a:extLst>
          </p:cNvPr>
          <p:cNvSpPr txBox="1">
            <a:spLocks/>
          </p:cNvSpPr>
          <p:nvPr/>
        </p:nvSpPr>
        <p:spPr>
          <a:xfrm>
            <a:off x="532727" y="5434794"/>
            <a:ext cx="320601" cy="281103"/>
          </a:xfrm>
          <a:prstGeom prst="rect">
            <a:avLst/>
          </a:prstGeom>
        </p:spPr>
        <p:txBody>
          <a:bodyPr vert="horz" wrap="none" lIns="0" tIns="0" rIns="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tx2"/>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t>02</a:t>
            </a:r>
            <a:endParaRPr lang="de-DE" dirty="0"/>
          </a:p>
        </p:txBody>
      </p:sp>
      <p:sp>
        <p:nvSpPr>
          <p:cNvPr id="24" name="Textplatzhalter 28">
            <a:extLst>
              <a:ext uri="{FF2B5EF4-FFF2-40B4-BE49-F238E27FC236}">
                <a16:creationId xmlns:a16="http://schemas.microsoft.com/office/drawing/2014/main" id="{9AED8281-2966-1DF0-E401-C0D0983DE50F}"/>
              </a:ext>
            </a:extLst>
          </p:cNvPr>
          <p:cNvSpPr txBox="1">
            <a:spLocks/>
          </p:cNvSpPr>
          <p:nvPr/>
        </p:nvSpPr>
        <p:spPr>
          <a:xfrm>
            <a:off x="962469" y="4711239"/>
            <a:ext cx="7137161" cy="723555"/>
          </a:xfrm>
          <a:prstGeom prst="rect">
            <a:avLst/>
          </a:prstGeom>
        </p:spPr>
        <p:txBody>
          <a:bodyPr vert="horz" wrap="square" lIns="0" tIns="0" rIns="36000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en-DE" dirty="0"/>
              <a:t>Training on real data</a:t>
            </a:r>
          </a:p>
        </p:txBody>
      </p:sp>
      <p:sp>
        <p:nvSpPr>
          <p:cNvPr id="25" name="Textplatzhalter 29">
            <a:extLst>
              <a:ext uri="{FF2B5EF4-FFF2-40B4-BE49-F238E27FC236}">
                <a16:creationId xmlns:a16="http://schemas.microsoft.com/office/drawing/2014/main" id="{A0757326-233F-53A2-C839-CB7474F0245D}"/>
              </a:ext>
            </a:extLst>
          </p:cNvPr>
          <p:cNvSpPr txBox="1">
            <a:spLocks/>
          </p:cNvSpPr>
          <p:nvPr/>
        </p:nvSpPr>
        <p:spPr>
          <a:xfrm>
            <a:off x="532727" y="4711239"/>
            <a:ext cx="320601" cy="281103"/>
          </a:xfrm>
          <a:prstGeom prst="rect">
            <a:avLst/>
          </a:prstGeom>
        </p:spPr>
        <p:txBody>
          <a:bodyPr vert="horz" wrap="none" lIns="0" tIns="0" rIns="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tx2"/>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t>01</a:t>
            </a:r>
            <a:endParaRPr lang="de-DE" dirty="0"/>
          </a:p>
        </p:txBody>
      </p:sp>
      <p:sp>
        <p:nvSpPr>
          <p:cNvPr id="26" name="TextBox 25">
            <a:extLst>
              <a:ext uri="{FF2B5EF4-FFF2-40B4-BE49-F238E27FC236}">
                <a16:creationId xmlns:a16="http://schemas.microsoft.com/office/drawing/2014/main" id="{D572AD5D-4A85-85F6-C60F-0A298C43BD52}"/>
              </a:ext>
            </a:extLst>
          </p:cNvPr>
          <p:cNvSpPr txBox="1"/>
          <p:nvPr/>
        </p:nvSpPr>
        <p:spPr>
          <a:xfrm>
            <a:off x="518318" y="4188966"/>
            <a:ext cx="1551707" cy="312330"/>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000" b="1" i="0" u="none" strike="noStrike" kern="1200" cap="none" spc="0" normalizeH="0" baseline="0" noProof="0" dirty="0">
                <a:ln>
                  <a:noFill/>
                </a:ln>
                <a:solidFill>
                  <a:prstClr val="black"/>
                </a:solidFill>
                <a:effectLst/>
                <a:uLnTx/>
                <a:uFillTx/>
                <a:latin typeface="Arial"/>
                <a:ea typeface="+mn-ea"/>
                <a:cs typeface="+mn-cs"/>
              </a:rPr>
              <a:t>Future work:</a:t>
            </a:r>
          </a:p>
        </p:txBody>
      </p:sp>
      <p:sp>
        <p:nvSpPr>
          <p:cNvPr id="32" name="TextBox 31">
            <a:extLst>
              <a:ext uri="{FF2B5EF4-FFF2-40B4-BE49-F238E27FC236}">
                <a16:creationId xmlns:a16="http://schemas.microsoft.com/office/drawing/2014/main" id="{A1BCD67C-59C8-965E-9DC6-9B12B3006067}"/>
              </a:ext>
            </a:extLst>
          </p:cNvPr>
          <p:cNvSpPr txBox="1"/>
          <p:nvPr/>
        </p:nvSpPr>
        <p:spPr>
          <a:xfrm>
            <a:off x="532727" y="1539718"/>
            <a:ext cx="1625445" cy="312330"/>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000" b="1" i="0" u="none" strike="noStrike" kern="1200" cap="none" spc="0" normalizeH="0" baseline="0" noProof="0" dirty="0">
                <a:ln>
                  <a:noFill/>
                </a:ln>
                <a:solidFill>
                  <a:prstClr val="black"/>
                </a:solidFill>
                <a:effectLst/>
                <a:uLnTx/>
                <a:uFillTx/>
                <a:latin typeface="Arial"/>
                <a:ea typeface="+mn-ea"/>
                <a:cs typeface="+mn-cs"/>
              </a:rPr>
              <a:t>Conclusions:</a:t>
            </a:r>
          </a:p>
        </p:txBody>
      </p:sp>
    </p:spTree>
    <p:extLst>
      <p:ext uri="{BB962C8B-B14F-4D97-AF65-F5344CB8AC3E}">
        <p14:creationId xmlns:p14="http://schemas.microsoft.com/office/powerpoint/2010/main" val="71736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9" grpId="0" build="p"/>
      <p:bldP spid="10" grpId="0" build="p"/>
      <p:bldP spid="29" grpId="0" build="p"/>
      <p:bldP spid="30" grpId="0" build="p"/>
      <p:bldP spid="22" grpId="0"/>
      <p:bldP spid="23" grpId="0"/>
      <p:bldP spid="24" grpId="0"/>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B569FA69-69C9-49D8-B1A2-83690EE4CC12}"/>
              </a:ext>
            </a:extLst>
          </p:cNvPr>
          <p:cNvSpPr>
            <a:spLocks noGrp="1"/>
          </p:cNvSpPr>
          <p:nvPr>
            <p:ph type="body" sz="quarter" idx="12"/>
          </p:nvPr>
        </p:nvSpPr>
        <p:spPr/>
        <p:txBody>
          <a:bodyPr/>
          <a:lstStyle/>
          <a:p>
            <a:endParaRPr lang="de-DE"/>
          </a:p>
        </p:txBody>
      </p:sp>
      <p:pic>
        <p:nvPicPr>
          <p:cNvPr id="9" name="Bildplatzhalter 8" descr="Ein Bild, das Text, Geschirr enthält.&#10;&#10;Automatisch generierte Beschreibung">
            <a:extLst>
              <a:ext uri="{FF2B5EF4-FFF2-40B4-BE49-F238E27FC236}">
                <a16:creationId xmlns:a16="http://schemas.microsoft.com/office/drawing/2014/main" id="{0CAA2015-960B-4CA5-874D-BB71B5ED445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875" b="11875"/>
          <a:stretch>
            <a:fillRect/>
          </a:stretch>
        </p:blipFill>
        <p:spPr/>
      </p:pic>
      <p:sp>
        <p:nvSpPr>
          <p:cNvPr id="12" name="Textplatzhalter 11">
            <a:extLst>
              <a:ext uri="{FF2B5EF4-FFF2-40B4-BE49-F238E27FC236}">
                <a16:creationId xmlns:a16="http://schemas.microsoft.com/office/drawing/2014/main" id="{6F721586-3090-4DCB-A125-5B6AC19992E5}"/>
              </a:ext>
            </a:extLst>
          </p:cNvPr>
          <p:cNvSpPr>
            <a:spLocks noGrp="1"/>
          </p:cNvSpPr>
          <p:nvPr>
            <p:ph type="body" sz="quarter" idx="13"/>
          </p:nvPr>
        </p:nvSpPr>
        <p:spPr>
          <a:xfrm>
            <a:off x="518317" y="3054250"/>
            <a:ext cx="11157745" cy="749501"/>
          </a:xfrm>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Tree>
    <p:extLst>
      <p:ext uri="{BB962C8B-B14F-4D97-AF65-F5344CB8AC3E}">
        <p14:creationId xmlns:p14="http://schemas.microsoft.com/office/powerpoint/2010/main" val="414925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2F94-43FC-6FE0-927C-D0E54DF05B95}"/>
              </a:ext>
            </a:extLst>
          </p:cNvPr>
          <p:cNvSpPr>
            <a:spLocks noGrp="1"/>
          </p:cNvSpPr>
          <p:nvPr>
            <p:ph type="title"/>
          </p:nvPr>
        </p:nvSpPr>
        <p:spPr/>
        <p:txBody>
          <a:bodyPr/>
          <a:lstStyle/>
          <a:p>
            <a:r>
              <a:rPr lang="en-DE" dirty="0"/>
              <a:t>Supplementary slide</a:t>
            </a:r>
          </a:p>
        </p:txBody>
      </p:sp>
      <p:sp>
        <p:nvSpPr>
          <p:cNvPr id="3" name="Date Placeholder 2">
            <a:extLst>
              <a:ext uri="{FF2B5EF4-FFF2-40B4-BE49-F238E27FC236}">
                <a16:creationId xmlns:a16="http://schemas.microsoft.com/office/drawing/2014/main" id="{4E590BA1-DA54-7D8E-89C4-F468F03CEDED}"/>
              </a:ext>
            </a:extLst>
          </p:cNvPr>
          <p:cNvSpPr>
            <a:spLocks noGrp="1"/>
          </p:cNvSpPr>
          <p:nvPr>
            <p:ph type="dt" sz="half" idx="10"/>
          </p:nvPr>
        </p:nvSpPr>
        <p:spPr/>
        <p:txBody>
          <a:bodyPr/>
          <a:lstStyle/>
          <a:p>
            <a:fld id="{9D068568-10EA-D04A-8335-B61DF63EB0D2}" type="datetime4">
              <a:rPr lang="de-DE" smtClean="0"/>
              <a:t>20. September 2022</a:t>
            </a:fld>
            <a:endParaRPr lang="de-DE" dirty="0"/>
          </a:p>
        </p:txBody>
      </p:sp>
      <p:sp>
        <p:nvSpPr>
          <p:cNvPr id="4" name="Footer Placeholder 3">
            <a:extLst>
              <a:ext uri="{FF2B5EF4-FFF2-40B4-BE49-F238E27FC236}">
                <a16:creationId xmlns:a16="http://schemas.microsoft.com/office/drawing/2014/main" id="{84D1429A-62D8-A1EC-A2B2-32D6C49BC6B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28C69D56-9E63-872E-7A93-AE4DFAE030CB}"/>
              </a:ext>
            </a:extLst>
          </p:cNvPr>
          <p:cNvSpPr>
            <a:spLocks noGrp="1"/>
          </p:cNvSpPr>
          <p:nvPr>
            <p:ph type="sldNum" sz="quarter" idx="12"/>
          </p:nvPr>
        </p:nvSpPr>
        <p:spPr/>
        <p:txBody>
          <a:bodyPr/>
          <a:lstStyle/>
          <a:p>
            <a:fld id="{D949F9DF-37BD-4CD6-BF49-65BA579E1D7A}" type="slidenum">
              <a:rPr lang="de-DE" smtClean="0"/>
              <a:pPr/>
              <a:t>33</a:t>
            </a:fld>
            <a:endParaRPr lang="de-DE"/>
          </a:p>
        </p:txBody>
      </p:sp>
      <p:sp>
        <p:nvSpPr>
          <p:cNvPr id="6" name="Text Placeholder 5">
            <a:extLst>
              <a:ext uri="{FF2B5EF4-FFF2-40B4-BE49-F238E27FC236}">
                <a16:creationId xmlns:a16="http://schemas.microsoft.com/office/drawing/2014/main" id="{D28C6F0F-0320-6888-AC77-39C2E4E14C1B}"/>
              </a:ext>
            </a:extLst>
          </p:cNvPr>
          <p:cNvSpPr>
            <a:spLocks noGrp="1"/>
          </p:cNvSpPr>
          <p:nvPr>
            <p:ph type="body" sz="quarter" idx="37"/>
          </p:nvPr>
        </p:nvSpPr>
        <p:spPr/>
        <p:txBody>
          <a:bodyPr/>
          <a:lstStyle/>
          <a:p>
            <a:endParaRPr lang="en-DE"/>
          </a:p>
        </p:txBody>
      </p:sp>
      <p:pic>
        <p:nvPicPr>
          <p:cNvPr id="7" name="Picture 6">
            <a:extLst>
              <a:ext uri="{FF2B5EF4-FFF2-40B4-BE49-F238E27FC236}">
                <a16:creationId xmlns:a16="http://schemas.microsoft.com/office/drawing/2014/main" id="{7F3E7C1B-3105-4FD5-0BAC-C3F6D3C2B2CA}"/>
              </a:ext>
            </a:extLst>
          </p:cNvPr>
          <p:cNvPicPr>
            <a:picLocks noChangeAspect="1"/>
          </p:cNvPicPr>
          <p:nvPr/>
        </p:nvPicPr>
        <p:blipFill>
          <a:blip r:embed="rId2"/>
          <a:stretch>
            <a:fillRect/>
          </a:stretch>
        </p:blipFill>
        <p:spPr>
          <a:xfrm>
            <a:off x="5880258" y="2692904"/>
            <a:ext cx="2964888" cy="2914106"/>
          </a:xfrm>
          <a:prstGeom prst="rect">
            <a:avLst/>
          </a:prstGeom>
        </p:spPr>
      </p:pic>
      <p:pic>
        <p:nvPicPr>
          <p:cNvPr id="8" name="Picture 7">
            <a:extLst>
              <a:ext uri="{FF2B5EF4-FFF2-40B4-BE49-F238E27FC236}">
                <a16:creationId xmlns:a16="http://schemas.microsoft.com/office/drawing/2014/main" id="{B6D505D5-A8EB-89CC-0814-87C1076B5E37}"/>
              </a:ext>
            </a:extLst>
          </p:cNvPr>
          <p:cNvPicPr>
            <a:picLocks noChangeAspect="1"/>
          </p:cNvPicPr>
          <p:nvPr/>
        </p:nvPicPr>
        <p:blipFill rotWithShape="1">
          <a:blip r:embed="rId3"/>
          <a:srcRect t="36469"/>
          <a:stretch/>
        </p:blipFill>
        <p:spPr>
          <a:xfrm>
            <a:off x="518317" y="3477126"/>
            <a:ext cx="2014612" cy="1216947"/>
          </a:xfrm>
          <a:prstGeom prst="rect">
            <a:avLst/>
          </a:prstGeom>
        </p:spPr>
      </p:pic>
      <p:pic>
        <p:nvPicPr>
          <p:cNvPr id="9" name="Picture 8">
            <a:extLst>
              <a:ext uri="{FF2B5EF4-FFF2-40B4-BE49-F238E27FC236}">
                <a16:creationId xmlns:a16="http://schemas.microsoft.com/office/drawing/2014/main" id="{AB611716-2111-83E7-E1C9-233437B2E75A}"/>
              </a:ext>
            </a:extLst>
          </p:cNvPr>
          <p:cNvPicPr>
            <a:picLocks noChangeAspect="1"/>
          </p:cNvPicPr>
          <p:nvPr/>
        </p:nvPicPr>
        <p:blipFill>
          <a:blip r:embed="rId4"/>
          <a:stretch>
            <a:fillRect/>
          </a:stretch>
        </p:blipFill>
        <p:spPr>
          <a:xfrm>
            <a:off x="8912305" y="2546596"/>
            <a:ext cx="2629864" cy="3354190"/>
          </a:xfrm>
          <a:prstGeom prst="rect">
            <a:avLst/>
          </a:prstGeom>
        </p:spPr>
      </p:pic>
      <p:pic>
        <p:nvPicPr>
          <p:cNvPr id="10" name="Picture 9">
            <a:extLst>
              <a:ext uri="{FF2B5EF4-FFF2-40B4-BE49-F238E27FC236}">
                <a16:creationId xmlns:a16="http://schemas.microsoft.com/office/drawing/2014/main" id="{857AA330-5620-9811-BA57-7F154F3D3CF2}"/>
              </a:ext>
            </a:extLst>
          </p:cNvPr>
          <p:cNvPicPr>
            <a:picLocks noChangeAspect="1"/>
          </p:cNvPicPr>
          <p:nvPr/>
        </p:nvPicPr>
        <p:blipFill>
          <a:blip r:embed="rId5"/>
          <a:stretch>
            <a:fillRect/>
          </a:stretch>
        </p:blipFill>
        <p:spPr>
          <a:xfrm>
            <a:off x="2566964" y="2795172"/>
            <a:ext cx="3246135" cy="2622322"/>
          </a:xfrm>
          <a:prstGeom prst="rect">
            <a:avLst/>
          </a:prstGeom>
        </p:spPr>
      </p:pic>
    </p:spTree>
    <p:extLst>
      <p:ext uri="{BB962C8B-B14F-4D97-AF65-F5344CB8AC3E}">
        <p14:creationId xmlns:p14="http://schemas.microsoft.com/office/powerpoint/2010/main" val="977023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4D30-0C2A-73E8-A152-5A3E3A4C1AAD}"/>
              </a:ext>
            </a:extLst>
          </p:cNvPr>
          <p:cNvSpPr>
            <a:spLocks noGrp="1"/>
          </p:cNvSpPr>
          <p:nvPr>
            <p:ph type="title"/>
          </p:nvPr>
        </p:nvSpPr>
        <p:spPr/>
        <p:txBody>
          <a:bodyPr/>
          <a:lstStyle/>
          <a:p>
            <a:r>
              <a:rPr lang="en-DE" dirty="0"/>
              <a:t>Supplementary slides</a:t>
            </a:r>
          </a:p>
        </p:txBody>
      </p:sp>
      <p:sp>
        <p:nvSpPr>
          <p:cNvPr id="3" name="Date Placeholder 2">
            <a:extLst>
              <a:ext uri="{FF2B5EF4-FFF2-40B4-BE49-F238E27FC236}">
                <a16:creationId xmlns:a16="http://schemas.microsoft.com/office/drawing/2014/main" id="{87C433D5-C959-BEE2-2F58-127BB5793295}"/>
              </a:ext>
            </a:extLst>
          </p:cNvPr>
          <p:cNvSpPr>
            <a:spLocks noGrp="1"/>
          </p:cNvSpPr>
          <p:nvPr>
            <p:ph type="dt" sz="half" idx="10"/>
          </p:nvPr>
        </p:nvSpPr>
        <p:spPr/>
        <p:txBody>
          <a:bodyPr/>
          <a:lstStyle/>
          <a:p>
            <a:fld id="{29C684FC-83A7-6A41-97DC-12326FBA971E}" type="datetime4">
              <a:rPr lang="de-DE" smtClean="0"/>
              <a:t>20. September 2022</a:t>
            </a:fld>
            <a:endParaRPr lang="de-DE" dirty="0"/>
          </a:p>
        </p:txBody>
      </p:sp>
      <p:sp>
        <p:nvSpPr>
          <p:cNvPr id="4" name="Footer Placeholder 3">
            <a:extLst>
              <a:ext uri="{FF2B5EF4-FFF2-40B4-BE49-F238E27FC236}">
                <a16:creationId xmlns:a16="http://schemas.microsoft.com/office/drawing/2014/main" id="{E8A6C1B7-94D8-C080-979F-6C0FE614BDF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B8245278-3333-A92B-4631-92C2A7AA031C}"/>
              </a:ext>
            </a:extLst>
          </p:cNvPr>
          <p:cNvSpPr>
            <a:spLocks noGrp="1"/>
          </p:cNvSpPr>
          <p:nvPr>
            <p:ph type="sldNum" sz="quarter" idx="12"/>
          </p:nvPr>
        </p:nvSpPr>
        <p:spPr/>
        <p:txBody>
          <a:bodyPr/>
          <a:lstStyle/>
          <a:p>
            <a:fld id="{D949F9DF-37BD-4CD6-BF49-65BA579E1D7A}" type="slidenum">
              <a:rPr lang="de-DE" smtClean="0"/>
              <a:pPr/>
              <a:t>34</a:t>
            </a:fld>
            <a:endParaRPr lang="de-DE"/>
          </a:p>
        </p:txBody>
      </p:sp>
      <p:sp>
        <p:nvSpPr>
          <p:cNvPr id="6" name="Text Placeholder 5">
            <a:extLst>
              <a:ext uri="{FF2B5EF4-FFF2-40B4-BE49-F238E27FC236}">
                <a16:creationId xmlns:a16="http://schemas.microsoft.com/office/drawing/2014/main" id="{5A39C241-65A0-1A8A-A413-771907A9EA14}"/>
              </a:ext>
            </a:extLst>
          </p:cNvPr>
          <p:cNvSpPr>
            <a:spLocks noGrp="1"/>
          </p:cNvSpPr>
          <p:nvPr>
            <p:ph type="body" sz="quarter" idx="37"/>
          </p:nvPr>
        </p:nvSpPr>
        <p:spPr/>
        <p:txBody>
          <a:bodyPr/>
          <a:lstStyle/>
          <a:p>
            <a:r>
              <a:rPr lang="en-DE" dirty="0"/>
              <a:t>Comparison of high resolution and low resolution images</a:t>
            </a:r>
          </a:p>
        </p:txBody>
      </p:sp>
      <p:pic>
        <p:nvPicPr>
          <p:cNvPr id="7" name="Picture 6">
            <a:extLst>
              <a:ext uri="{FF2B5EF4-FFF2-40B4-BE49-F238E27FC236}">
                <a16:creationId xmlns:a16="http://schemas.microsoft.com/office/drawing/2014/main" id="{C7D1B920-24C1-458A-6655-AD6A560C3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94" y="1469275"/>
            <a:ext cx="4633526" cy="4633526"/>
          </a:xfrm>
          <a:prstGeom prst="rect">
            <a:avLst/>
          </a:prstGeom>
        </p:spPr>
      </p:pic>
      <p:pic>
        <p:nvPicPr>
          <p:cNvPr id="8" name="Picture 7" descr="A picture containing background pattern&#10;&#10;Description automatically generated">
            <a:extLst>
              <a:ext uri="{FF2B5EF4-FFF2-40B4-BE49-F238E27FC236}">
                <a16:creationId xmlns:a16="http://schemas.microsoft.com/office/drawing/2014/main" id="{F31046FD-C243-F9CD-A1D2-E4902C9C8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621" y="1469275"/>
            <a:ext cx="4633526" cy="4633526"/>
          </a:xfrm>
          <a:prstGeom prst="rect">
            <a:avLst/>
          </a:prstGeom>
        </p:spPr>
      </p:pic>
      <p:sp>
        <p:nvSpPr>
          <p:cNvPr id="9" name="TextBox 8">
            <a:extLst>
              <a:ext uri="{FF2B5EF4-FFF2-40B4-BE49-F238E27FC236}">
                <a16:creationId xmlns:a16="http://schemas.microsoft.com/office/drawing/2014/main" id="{25A92DEE-7AE3-A616-B31F-BA4DD44B4B15}"/>
              </a:ext>
            </a:extLst>
          </p:cNvPr>
          <p:cNvSpPr txBox="1"/>
          <p:nvPr/>
        </p:nvSpPr>
        <p:spPr>
          <a:xfrm>
            <a:off x="7956318" y="6170402"/>
            <a:ext cx="113813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66x66 pixels</a:t>
            </a:r>
          </a:p>
        </p:txBody>
      </p:sp>
      <p:sp>
        <p:nvSpPr>
          <p:cNvPr id="10" name="TextBox 9">
            <a:extLst>
              <a:ext uri="{FF2B5EF4-FFF2-40B4-BE49-F238E27FC236}">
                <a16:creationId xmlns:a16="http://schemas.microsoft.com/office/drawing/2014/main" id="{3EE722A0-DF47-2610-D0BE-B39F3A2B99A3}"/>
              </a:ext>
            </a:extLst>
          </p:cNvPr>
          <p:cNvSpPr txBox="1"/>
          <p:nvPr/>
        </p:nvSpPr>
        <p:spPr>
          <a:xfrm>
            <a:off x="2830678" y="6170402"/>
            <a:ext cx="1365758"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500x500 pixels</a:t>
            </a:r>
          </a:p>
        </p:txBody>
      </p:sp>
    </p:spTree>
    <p:extLst>
      <p:ext uri="{BB962C8B-B14F-4D97-AF65-F5344CB8AC3E}">
        <p14:creationId xmlns:p14="http://schemas.microsoft.com/office/powerpoint/2010/main" val="3730042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8C7E-B5A4-6245-3739-C8C41984EBEC}"/>
              </a:ext>
            </a:extLst>
          </p:cNvPr>
          <p:cNvSpPr>
            <a:spLocks noGrp="1"/>
          </p:cNvSpPr>
          <p:nvPr>
            <p:ph type="title"/>
          </p:nvPr>
        </p:nvSpPr>
        <p:spPr/>
        <p:txBody>
          <a:bodyPr/>
          <a:lstStyle/>
          <a:p>
            <a:r>
              <a:rPr lang="en-US" dirty="0"/>
              <a:t>Supplementary slides</a:t>
            </a:r>
            <a:endParaRPr lang="en-DE" dirty="0"/>
          </a:p>
        </p:txBody>
      </p:sp>
      <p:sp>
        <p:nvSpPr>
          <p:cNvPr id="3" name="Date Placeholder 2">
            <a:extLst>
              <a:ext uri="{FF2B5EF4-FFF2-40B4-BE49-F238E27FC236}">
                <a16:creationId xmlns:a16="http://schemas.microsoft.com/office/drawing/2014/main" id="{689A1CD1-6B30-B3A7-D432-54D6F2CF4408}"/>
              </a:ext>
            </a:extLst>
          </p:cNvPr>
          <p:cNvSpPr>
            <a:spLocks noGrp="1"/>
          </p:cNvSpPr>
          <p:nvPr>
            <p:ph type="dt" sz="half" idx="10"/>
          </p:nvPr>
        </p:nvSpPr>
        <p:spPr/>
        <p:txBody>
          <a:bodyPr/>
          <a:lstStyle/>
          <a:p>
            <a:fld id="{29C684FC-83A7-6A41-97DC-12326FBA971E}" type="datetime4">
              <a:rPr lang="de-DE" smtClean="0"/>
              <a:t>20. September 2022</a:t>
            </a:fld>
            <a:endParaRPr lang="de-DE" dirty="0"/>
          </a:p>
        </p:txBody>
      </p:sp>
      <p:sp>
        <p:nvSpPr>
          <p:cNvPr id="4" name="Footer Placeholder 3">
            <a:extLst>
              <a:ext uri="{FF2B5EF4-FFF2-40B4-BE49-F238E27FC236}">
                <a16:creationId xmlns:a16="http://schemas.microsoft.com/office/drawing/2014/main" id="{AF3FD9F6-BCBB-ADC4-6F1B-0779B4CD2E5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E9E69B7E-C1EA-31CA-D137-190C62947A4A}"/>
              </a:ext>
            </a:extLst>
          </p:cNvPr>
          <p:cNvSpPr>
            <a:spLocks noGrp="1"/>
          </p:cNvSpPr>
          <p:nvPr>
            <p:ph type="sldNum" sz="quarter" idx="12"/>
          </p:nvPr>
        </p:nvSpPr>
        <p:spPr/>
        <p:txBody>
          <a:bodyPr/>
          <a:lstStyle/>
          <a:p>
            <a:fld id="{D949F9DF-37BD-4CD6-BF49-65BA579E1D7A}" type="slidenum">
              <a:rPr lang="de-DE" smtClean="0"/>
              <a:pPr/>
              <a:t>35</a:t>
            </a:fld>
            <a:endParaRPr lang="de-DE"/>
          </a:p>
        </p:txBody>
      </p:sp>
      <p:sp>
        <p:nvSpPr>
          <p:cNvPr id="6" name="Text Placeholder 5">
            <a:extLst>
              <a:ext uri="{FF2B5EF4-FFF2-40B4-BE49-F238E27FC236}">
                <a16:creationId xmlns:a16="http://schemas.microsoft.com/office/drawing/2014/main" id="{E9EC837C-9D5B-B5CA-DAD5-B2E809E95249}"/>
              </a:ext>
            </a:extLst>
          </p:cNvPr>
          <p:cNvSpPr>
            <a:spLocks noGrp="1"/>
          </p:cNvSpPr>
          <p:nvPr>
            <p:ph type="body" sz="quarter" idx="37"/>
          </p:nvPr>
        </p:nvSpPr>
        <p:spPr/>
        <p:txBody>
          <a:bodyPr/>
          <a:lstStyle/>
          <a:p>
            <a:r>
              <a:rPr lang="en-DE" dirty="0"/>
              <a:t>U-net and LinkNet architecture</a:t>
            </a:r>
          </a:p>
        </p:txBody>
      </p:sp>
      <p:pic>
        <p:nvPicPr>
          <p:cNvPr id="7" name="Picture 6">
            <a:extLst>
              <a:ext uri="{FF2B5EF4-FFF2-40B4-BE49-F238E27FC236}">
                <a16:creationId xmlns:a16="http://schemas.microsoft.com/office/drawing/2014/main" id="{D1AA6D1B-A361-1183-F1B3-A861FDB96214}"/>
              </a:ext>
            </a:extLst>
          </p:cNvPr>
          <p:cNvPicPr>
            <a:picLocks noChangeAspect="1"/>
          </p:cNvPicPr>
          <p:nvPr/>
        </p:nvPicPr>
        <p:blipFill>
          <a:blip r:embed="rId2"/>
          <a:stretch>
            <a:fillRect/>
          </a:stretch>
        </p:blipFill>
        <p:spPr>
          <a:xfrm>
            <a:off x="6309203" y="1509711"/>
            <a:ext cx="5364480" cy="4787000"/>
          </a:xfrm>
          <a:prstGeom prst="rect">
            <a:avLst/>
          </a:prstGeom>
        </p:spPr>
      </p:pic>
      <p:pic>
        <p:nvPicPr>
          <p:cNvPr id="1026" name="Picture 2" descr="U-Net: Convolutional Networks for Biomedical Image Segmentation">
            <a:extLst>
              <a:ext uri="{FF2B5EF4-FFF2-40B4-BE49-F238E27FC236}">
                <a16:creationId xmlns:a16="http://schemas.microsoft.com/office/drawing/2014/main" id="{FAF23FF1-C9A1-AC64-4FCE-CF764F18A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17" y="1904978"/>
            <a:ext cx="5384834" cy="3587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B5166D-CCA1-1B5D-9C72-3F5A6E7E0533}"/>
              </a:ext>
            </a:extLst>
          </p:cNvPr>
          <p:cNvSpPr txBox="1"/>
          <p:nvPr/>
        </p:nvSpPr>
        <p:spPr>
          <a:xfrm>
            <a:off x="2602637" y="1384805"/>
            <a:ext cx="501740"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U-net</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TextBox 8">
            <a:extLst>
              <a:ext uri="{FF2B5EF4-FFF2-40B4-BE49-F238E27FC236}">
                <a16:creationId xmlns:a16="http://schemas.microsoft.com/office/drawing/2014/main" id="{812CF877-A968-AF06-3097-DB787CDE2996}"/>
              </a:ext>
            </a:extLst>
          </p:cNvPr>
          <p:cNvSpPr txBox="1"/>
          <p:nvPr/>
        </p:nvSpPr>
        <p:spPr>
          <a:xfrm>
            <a:off x="8644392" y="1384805"/>
            <a:ext cx="694101"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LinkNet</a:t>
            </a:r>
          </a:p>
        </p:txBody>
      </p:sp>
      <p:cxnSp>
        <p:nvCxnSpPr>
          <p:cNvPr id="11" name="Straight Connector 10">
            <a:extLst>
              <a:ext uri="{FF2B5EF4-FFF2-40B4-BE49-F238E27FC236}">
                <a16:creationId xmlns:a16="http://schemas.microsoft.com/office/drawing/2014/main" id="{007EC852-AE21-BBA0-DF7C-0A994E948761}"/>
              </a:ext>
            </a:extLst>
          </p:cNvPr>
          <p:cNvCxnSpPr/>
          <p:nvPr/>
        </p:nvCxnSpPr>
        <p:spPr>
          <a:xfrm>
            <a:off x="6096000" y="1384805"/>
            <a:ext cx="0" cy="511281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6A94E30A-EC1A-A943-98D4-5BDC3A7763BC}" type="datetime4">
              <a:rPr lang="de-DE" smtClean="0"/>
              <a:t>20.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4</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Analysis </a:t>
            </a:r>
            <a:r>
              <a:rPr lang="de-DE" dirty="0" err="1"/>
              <a:t>sequence</a:t>
            </a:r>
            <a:endParaRPr lang="de-DE" dirty="0"/>
          </a:p>
        </p:txBody>
      </p:sp>
      <p:sp>
        <p:nvSpPr>
          <p:cNvPr id="7" name="Textplatzhalter 6">
            <a:extLst>
              <a:ext uri="{FF2B5EF4-FFF2-40B4-BE49-F238E27FC236}">
                <a16:creationId xmlns:a16="http://schemas.microsoft.com/office/drawing/2014/main" id="{F0470CF7-3573-4C68-9AE3-D0473C093110}"/>
              </a:ext>
            </a:extLst>
          </p:cNvPr>
          <p:cNvSpPr>
            <a:spLocks noGrp="1"/>
          </p:cNvSpPr>
          <p:nvPr>
            <p:ph type="body" sz="quarter" idx="26"/>
          </p:nvPr>
        </p:nvSpPr>
        <p:spPr/>
        <p:txBody>
          <a:bodyPr/>
          <a:lstStyle/>
          <a:p>
            <a:pPr algn="ctr"/>
            <a:r>
              <a:rPr lang="de-DE" sz="1200" dirty="0"/>
              <a:t>3D </a:t>
            </a:r>
            <a:r>
              <a:rPr lang="de-DE" sz="1200" dirty="0" err="1"/>
              <a:t>stack</a:t>
            </a:r>
            <a:r>
              <a:rPr lang="de-DE" sz="1200" dirty="0"/>
              <a:t> </a:t>
            </a:r>
            <a:r>
              <a:rPr lang="de-DE" sz="1200" dirty="0" err="1"/>
              <a:t>of</a:t>
            </a:r>
            <a:r>
              <a:rPr lang="de-DE" sz="1200" dirty="0"/>
              <a:t> human </a:t>
            </a:r>
            <a:r>
              <a:rPr lang="de-DE" sz="1200" dirty="0" err="1"/>
              <a:t>colon</a:t>
            </a:r>
            <a:r>
              <a:rPr lang="de-DE" sz="1200" dirty="0"/>
              <a:t> </a:t>
            </a:r>
            <a:r>
              <a:rPr lang="de-DE" sz="1200" dirty="0" err="1"/>
              <a:t>tissue</a:t>
            </a:r>
            <a:r>
              <a:rPr lang="de-DE" sz="1200" dirty="0"/>
              <a:t>, </a:t>
            </a:r>
            <a:r>
              <a:rPr lang="de-DE" sz="1200" dirty="0" err="1"/>
              <a:t>acquired</a:t>
            </a:r>
            <a:r>
              <a:rPr lang="de-DE" sz="1200" dirty="0"/>
              <a:t> </a:t>
            </a:r>
            <a:r>
              <a:rPr lang="de-DE" sz="1200" dirty="0" err="1"/>
              <a:t>with</a:t>
            </a:r>
            <a:r>
              <a:rPr lang="de-DE" sz="1200" dirty="0"/>
              <a:t> MPM</a:t>
            </a:r>
          </a:p>
        </p:txBody>
      </p:sp>
      <p:sp>
        <p:nvSpPr>
          <p:cNvPr id="14" name="Textplatzhalter 13">
            <a:extLst>
              <a:ext uri="{FF2B5EF4-FFF2-40B4-BE49-F238E27FC236}">
                <a16:creationId xmlns:a16="http://schemas.microsoft.com/office/drawing/2014/main" id="{B833464C-C9BD-494A-94A9-227C3CE7FCA3}"/>
              </a:ext>
            </a:extLst>
          </p:cNvPr>
          <p:cNvSpPr>
            <a:spLocks noGrp="1"/>
          </p:cNvSpPr>
          <p:nvPr>
            <p:ph type="body" sz="quarter" idx="28"/>
          </p:nvPr>
        </p:nvSpPr>
        <p:spPr/>
        <p:txBody>
          <a:bodyPr/>
          <a:lstStyle/>
          <a:p>
            <a:pPr algn="ctr"/>
            <a:r>
              <a:rPr lang="de-DE" sz="1200" dirty="0"/>
              <a:t>Statistical </a:t>
            </a:r>
            <a:r>
              <a:rPr lang="de-DE" sz="1200" dirty="0" err="1"/>
              <a:t>analysis</a:t>
            </a:r>
            <a:endParaRPr lang="de-DE" sz="1200" dirty="0"/>
          </a:p>
        </p:txBody>
      </p:sp>
      <p:sp>
        <p:nvSpPr>
          <p:cNvPr id="16" name="Textplatzhalter 15">
            <a:extLst>
              <a:ext uri="{FF2B5EF4-FFF2-40B4-BE49-F238E27FC236}">
                <a16:creationId xmlns:a16="http://schemas.microsoft.com/office/drawing/2014/main" id="{230CCA4F-4FD3-4903-966E-1CAC505F24CF}"/>
              </a:ext>
            </a:extLst>
          </p:cNvPr>
          <p:cNvSpPr>
            <a:spLocks noGrp="1"/>
          </p:cNvSpPr>
          <p:nvPr>
            <p:ph type="body" sz="quarter" idx="30"/>
          </p:nvPr>
        </p:nvSpPr>
        <p:spPr/>
        <p:txBody>
          <a:bodyPr/>
          <a:lstStyle/>
          <a:p>
            <a:pPr algn="ctr"/>
            <a:r>
              <a:rPr lang="de-DE" sz="1200" dirty="0" err="1"/>
              <a:t>Cell</a:t>
            </a:r>
            <a:r>
              <a:rPr lang="de-DE" sz="1200" dirty="0"/>
              <a:t> </a:t>
            </a:r>
            <a:r>
              <a:rPr lang="de-DE" sz="1200" dirty="0" err="1"/>
              <a:t>segmentation</a:t>
            </a:r>
            <a:r>
              <a:rPr lang="de-DE" sz="1200" dirty="0"/>
              <a:t> and </a:t>
            </a:r>
            <a:r>
              <a:rPr lang="de-DE" sz="1200" dirty="0" err="1"/>
              <a:t>labeling</a:t>
            </a:r>
            <a:endParaRPr lang="de-DE" sz="1200"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Common </a:t>
            </a:r>
            <a:r>
              <a:rPr lang="de-DE" dirty="0" err="1"/>
              <a:t>analysis</a:t>
            </a:r>
            <a:r>
              <a:rPr lang="de-DE" dirty="0"/>
              <a:t> </a:t>
            </a:r>
            <a:r>
              <a:rPr lang="de-DE" dirty="0" err="1"/>
              <a:t>sequence</a:t>
            </a:r>
            <a:r>
              <a:rPr lang="de-DE" dirty="0"/>
              <a:t> </a:t>
            </a:r>
            <a:r>
              <a:rPr lang="de-DE" dirty="0" err="1"/>
              <a:t>for</a:t>
            </a:r>
            <a:r>
              <a:rPr lang="de-DE" dirty="0"/>
              <a:t> </a:t>
            </a:r>
            <a:r>
              <a:rPr lang="de-DE" dirty="0" err="1"/>
              <a:t>cell</a:t>
            </a:r>
            <a:r>
              <a:rPr lang="de-DE" dirty="0"/>
              <a:t> </a:t>
            </a:r>
            <a:r>
              <a:rPr lang="de-DE" dirty="0" err="1"/>
              <a:t>count</a:t>
            </a:r>
            <a:r>
              <a:rPr lang="de-DE" dirty="0"/>
              <a:t> and </a:t>
            </a:r>
            <a:r>
              <a:rPr lang="de-DE" dirty="0" err="1"/>
              <a:t>classification</a:t>
            </a:r>
            <a:endParaRPr lang="de-DE" dirty="0"/>
          </a:p>
        </p:txBody>
      </p:sp>
      <p:pic>
        <p:nvPicPr>
          <p:cNvPr id="19" name="Picture Placeholder 18">
            <a:extLst>
              <a:ext uri="{FF2B5EF4-FFF2-40B4-BE49-F238E27FC236}">
                <a16:creationId xmlns:a16="http://schemas.microsoft.com/office/drawing/2014/main" id="{180D95B2-AC9E-13F0-2ACE-8C4E20693465}"/>
              </a:ext>
            </a:extLst>
          </p:cNvPr>
          <p:cNvPicPr>
            <a:picLocks noGrp="1" noChangeAspect="1"/>
          </p:cNvPicPr>
          <p:nvPr>
            <p:ph type="pic" sz="quarter" idx="29"/>
          </p:nvPr>
        </p:nvPicPr>
        <p:blipFill>
          <a:blip r:embed="rId3">
            <a:extLst>
              <a:ext uri="{BEBA8EAE-BF5A-486C-A8C5-ECC9F3942E4B}">
                <a14:imgProps xmlns:a14="http://schemas.microsoft.com/office/drawing/2010/main">
                  <a14:imgLayer r:embed="rId4">
                    <a14:imgEffect>
                      <a14:brightnessContrast bright="64000" contrast="23000"/>
                    </a14:imgEffect>
                  </a14:imgLayer>
                </a14:imgProps>
              </a:ext>
            </a:extLst>
          </a:blip>
          <a:srcRect l="27614" r="27614"/>
          <a:stretch>
            <a:fillRect/>
          </a:stretch>
        </p:blipFill>
        <p:spPr>
          <a:prstGeom prst="rect">
            <a:avLst/>
          </a:prstGeom>
        </p:spPr>
      </p:pic>
      <p:pic>
        <p:nvPicPr>
          <p:cNvPr id="24" name="Picture Placeholder 23">
            <a:extLst>
              <a:ext uri="{FF2B5EF4-FFF2-40B4-BE49-F238E27FC236}">
                <a16:creationId xmlns:a16="http://schemas.microsoft.com/office/drawing/2014/main" id="{167CBE1A-8D1E-4AB3-A0A4-9E3D9A94FDA8}"/>
              </a:ext>
            </a:extLst>
          </p:cNvPr>
          <p:cNvPicPr>
            <a:picLocks noGrp="1" noChangeAspect="1"/>
          </p:cNvPicPr>
          <p:nvPr>
            <p:ph type="pic" sz="quarter" idx="27"/>
          </p:nvPr>
        </p:nvPicPr>
        <p:blipFill>
          <a:blip r:embed="rId5"/>
          <a:srcRect l="27251" r="27251"/>
          <a:stretch>
            <a:fillRect/>
          </a:stretch>
        </p:blipFill>
        <p:spPr>
          <a:prstGeom prst="rect">
            <a:avLst/>
          </a:prstGeom>
        </p:spPr>
      </p:pic>
      <p:pic>
        <p:nvPicPr>
          <p:cNvPr id="23" name="Picture Placeholder 22">
            <a:extLst>
              <a:ext uri="{FF2B5EF4-FFF2-40B4-BE49-F238E27FC236}">
                <a16:creationId xmlns:a16="http://schemas.microsoft.com/office/drawing/2014/main" id="{94B58EE5-CB19-C1AD-B411-460798C123EE}"/>
              </a:ext>
            </a:extLst>
          </p:cNvPr>
          <p:cNvPicPr>
            <a:picLocks noGrp="1" noChangeAspect="1"/>
          </p:cNvPicPr>
          <p:nvPr>
            <p:ph type="pic" sz="quarter" idx="25"/>
          </p:nvPr>
        </p:nvPicPr>
        <p:blipFill>
          <a:blip r:embed="rId6">
            <a:extLst>
              <a:ext uri="{BEBA8EAE-BF5A-486C-A8C5-ECC9F3942E4B}">
                <a14:imgProps xmlns:a14="http://schemas.microsoft.com/office/drawing/2010/main">
                  <a14:imgLayer r:embed="rId7">
                    <a14:imgEffect>
                      <a14:brightnessContrast bright="64000"/>
                    </a14:imgEffect>
                  </a14:imgLayer>
                </a14:imgProps>
              </a:ext>
            </a:extLst>
          </a:blip>
          <a:srcRect l="27614" r="27614"/>
          <a:stretch>
            <a:fillRect/>
          </a:stretch>
        </p:blipFill>
        <p:spPr>
          <a:prstGeom prst="rect">
            <a:avLst/>
          </a:prstGeom>
        </p:spPr>
      </p:pic>
      <p:sp>
        <p:nvSpPr>
          <p:cNvPr id="25" name="TextBox 24">
            <a:extLst>
              <a:ext uri="{FF2B5EF4-FFF2-40B4-BE49-F238E27FC236}">
                <a16:creationId xmlns:a16="http://schemas.microsoft.com/office/drawing/2014/main" id="{62C261E0-4F63-1152-218E-932AAAEA03C4}"/>
              </a:ext>
            </a:extLst>
          </p:cNvPr>
          <p:cNvSpPr txBox="1"/>
          <p:nvPr/>
        </p:nvSpPr>
        <p:spPr>
          <a:xfrm>
            <a:off x="624469" y="1685930"/>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1"/>
                </a:solidFill>
                <a:effectLst/>
                <a:uLnTx/>
                <a:uFillTx/>
                <a:latin typeface="Arial"/>
                <a:ea typeface="+mn-ea"/>
                <a:cs typeface="+mn-cs"/>
              </a:rPr>
              <a:t>1.</a:t>
            </a:r>
          </a:p>
        </p:txBody>
      </p:sp>
      <p:sp>
        <p:nvSpPr>
          <p:cNvPr id="26" name="TextBox 25">
            <a:extLst>
              <a:ext uri="{FF2B5EF4-FFF2-40B4-BE49-F238E27FC236}">
                <a16:creationId xmlns:a16="http://schemas.microsoft.com/office/drawing/2014/main" id="{E564A349-4ED1-CBD5-32BE-3F0F6B7EBC70}"/>
              </a:ext>
            </a:extLst>
          </p:cNvPr>
          <p:cNvSpPr txBox="1"/>
          <p:nvPr/>
        </p:nvSpPr>
        <p:spPr>
          <a:xfrm>
            <a:off x="4423318" y="1685170"/>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schemeClr val="bg1"/>
                </a:solidFill>
                <a:latin typeface="Arial"/>
              </a:rPr>
              <a:t>2</a:t>
            </a:r>
            <a:r>
              <a:rPr kumimoji="0" lang="en-DE" sz="1600" b="0" i="0" u="none" strike="noStrike" kern="1200" cap="none" spc="0" normalizeH="0" baseline="0" noProof="0" dirty="0">
                <a:ln>
                  <a:noFill/>
                </a:ln>
                <a:solidFill>
                  <a:schemeClr val="bg1"/>
                </a:solidFill>
                <a:effectLst/>
                <a:uLnTx/>
                <a:uFillTx/>
                <a:latin typeface="Arial"/>
                <a:ea typeface="+mn-ea"/>
                <a:cs typeface="+mn-cs"/>
              </a:rPr>
              <a:t>.</a:t>
            </a:r>
          </a:p>
        </p:txBody>
      </p:sp>
      <p:sp>
        <p:nvSpPr>
          <p:cNvPr id="29" name="TextBox 28">
            <a:extLst>
              <a:ext uri="{FF2B5EF4-FFF2-40B4-BE49-F238E27FC236}">
                <a16:creationId xmlns:a16="http://schemas.microsoft.com/office/drawing/2014/main" id="{EA49C9F7-34E7-FE82-C60B-258862E99B1A}"/>
              </a:ext>
            </a:extLst>
          </p:cNvPr>
          <p:cNvSpPr txBox="1"/>
          <p:nvPr/>
        </p:nvSpPr>
        <p:spPr>
          <a:xfrm>
            <a:off x="8214733" y="1685170"/>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highlight>
                  <a:srgbClr val="000000"/>
                </a:highlight>
                <a:uLnTx/>
                <a:uFillTx/>
                <a:latin typeface="Arial"/>
                <a:ea typeface="+mn-ea"/>
                <a:cs typeface="+mn-cs"/>
              </a:rPr>
              <a:t>3.</a:t>
            </a:r>
          </a:p>
        </p:txBody>
      </p:sp>
    </p:spTree>
    <p:extLst>
      <p:ext uri="{BB962C8B-B14F-4D97-AF65-F5344CB8AC3E}">
        <p14:creationId xmlns:p14="http://schemas.microsoft.com/office/powerpoint/2010/main" val="38031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4" grpId="0" build="p"/>
      <p:bldP spid="16" grpId="0" build="p"/>
      <p:bldP spid="25" grpId="0"/>
      <p:bldP spid="26"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F8CF80E6-0248-DF4F-A107-F84F2BC5B227}" type="datetime4">
              <a:rPr lang="de-DE" smtClean="0"/>
              <a:t>20.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5</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en-US" dirty="0"/>
              <a:t>Image analysis</a:t>
            </a:r>
            <a:endParaRPr lang="de-DE" dirty="0"/>
          </a:p>
        </p:txBody>
      </p:sp>
      <p:sp>
        <p:nvSpPr>
          <p:cNvPr id="7" name="Textplatzhalter 6">
            <a:extLst>
              <a:ext uri="{FF2B5EF4-FFF2-40B4-BE49-F238E27FC236}">
                <a16:creationId xmlns:a16="http://schemas.microsoft.com/office/drawing/2014/main" id="{F0470CF7-3573-4C68-9AE3-D0473C093110}"/>
              </a:ext>
            </a:extLst>
          </p:cNvPr>
          <p:cNvSpPr>
            <a:spLocks noGrp="1"/>
          </p:cNvSpPr>
          <p:nvPr>
            <p:ph type="body" sz="quarter" idx="26"/>
          </p:nvPr>
        </p:nvSpPr>
        <p:spPr/>
        <p:txBody>
          <a:bodyPr/>
          <a:lstStyle/>
          <a:p>
            <a:pPr algn="ctr"/>
            <a:r>
              <a:rPr lang="de-DE" sz="1200" dirty="0" err="1"/>
              <a:t>Classical</a:t>
            </a:r>
            <a:r>
              <a:rPr lang="de-DE" sz="1200" dirty="0"/>
              <a:t> </a:t>
            </a:r>
            <a:r>
              <a:rPr lang="de-DE" sz="1200" dirty="0" err="1"/>
              <a:t>algorithms</a:t>
            </a:r>
            <a:r>
              <a:rPr lang="de-DE" sz="1200" dirty="0"/>
              <a:t>:</a:t>
            </a:r>
          </a:p>
          <a:p>
            <a:pPr algn="ctr"/>
            <a:r>
              <a:rPr lang="de-DE" sz="1200" dirty="0"/>
              <a:t>Threshold, </a:t>
            </a:r>
            <a:r>
              <a:rPr lang="de-DE" sz="1200" dirty="0" err="1"/>
              <a:t>Watershed</a:t>
            </a:r>
            <a:r>
              <a:rPr lang="de-DE" sz="1200" dirty="0"/>
              <a:t>, </a:t>
            </a:r>
            <a:r>
              <a:rPr lang="de-DE" sz="1200" dirty="0" err="1"/>
              <a:t>region</a:t>
            </a:r>
            <a:r>
              <a:rPr lang="de-DE" sz="1200" dirty="0"/>
              <a:t> </a:t>
            </a:r>
            <a:r>
              <a:rPr lang="de-DE" sz="1200" dirty="0" err="1"/>
              <a:t>growing</a:t>
            </a:r>
            <a:r>
              <a:rPr lang="de-DE" sz="1200" dirty="0"/>
              <a:t>, </a:t>
            </a:r>
            <a:r>
              <a:rPr lang="de-DE" sz="1200" dirty="0" err="1"/>
              <a:t>filtering</a:t>
            </a:r>
            <a:r>
              <a:rPr lang="de-DE" sz="1200" dirty="0"/>
              <a:t>…</a:t>
            </a:r>
          </a:p>
        </p:txBody>
      </p:sp>
      <p:sp>
        <p:nvSpPr>
          <p:cNvPr id="14" name="Textplatzhalter 13">
            <a:extLst>
              <a:ext uri="{FF2B5EF4-FFF2-40B4-BE49-F238E27FC236}">
                <a16:creationId xmlns:a16="http://schemas.microsoft.com/office/drawing/2014/main" id="{B833464C-C9BD-494A-94A9-227C3CE7FCA3}"/>
              </a:ext>
            </a:extLst>
          </p:cNvPr>
          <p:cNvSpPr>
            <a:spLocks noGrp="1"/>
          </p:cNvSpPr>
          <p:nvPr>
            <p:ph type="body" sz="quarter" idx="28"/>
          </p:nvPr>
        </p:nvSpPr>
        <p:spPr>
          <a:xfrm>
            <a:off x="8106304" y="5690271"/>
            <a:ext cx="3882495" cy="511084"/>
          </a:xfrm>
        </p:spPr>
        <p:txBody>
          <a:bodyPr/>
          <a:lstStyle/>
          <a:p>
            <a:pPr algn="ctr"/>
            <a:r>
              <a:rPr lang="de-DE" sz="1200" dirty="0"/>
              <a:t>Modern </a:t>
            </a:r>
            <a:r>
              <a:rPr lang="de-DE" sz="1200" dirty="0" err="1"/>
              <a:t>Machine</a:t>
            </a:r>
            <a:r>
              <a:rPr lang="de-DE" sz="1200" dirty="0"/>
              <a:t> Learning (Deep Learning): U-</a:t>
            </a:r>
            <a:r>
              <a:rPr lang="de-DE" sz="1200" dirty="0" err="1"/>
              <a:t>net</a:t>
            </a:r>
            <a:r>
              <a:rPr lang="de-DE" sz="1200" dirty="0"/>
              <a:t>, LinkNet, </a:t>
            </a:r>
            <a:r>
              <a:rPr lang="de-DE" sz="1200" dirty="0" err="1"/>
              <a:t>Mask</a:t>
            </a:r>
            <a:r>
              <a:rPr lang="de-DE" sz="1200" dirty="0"/>
              <a:t>-RCNN, YOLO</a:t>
            </a:r>
          </a:p>
        </p:txBody>
      </p:sp>
      <p:sp>
        <p:nvSpPr>
          <p:cNvPr id="16" name="Textplatzhalter 15">
            <a:extLst>
              <a:ext uri="{FF2B5EF4-FFF2-40B4-BE49-F238E27FC236}">
                <a16:creationId xmlns:a16="http://schemas.microsoft.com/office/drawing/2014/main" id="{230CCA4F-4FD3-4903-966E-1CAC505F24CF}"/>
              </a:ext>
            </a:extLst>
          </p:cNvPr>
          <p:cNvSpPr>
            <a:spLocks noGrp="1"/>
          </p:cNvSpPr>
          <p:nvPr>
            <p:ph type="body" sz="quarter" idx="30"/>
          </p:nvPr>
        </p:nvSpPr>
        <p:spPr/>
        <p:txBody>
          <a:bodyPr/>
          <a:lstStyle/>
          <a:p>
            <a:pPr algn="ctr"/>
            <a:r>
              <a:rPr lang="de-DE" sz="1200" dirty="0" err="1"/>
              <a:t>Classical</a:t>
            </a:r>
            <a:r>
              <a:rPr lang="de-DE" sz="1200" dirty="0"/>
              <a:t> </a:t>
            </a:r>
            <a:r>
              <a:rPr lang="de-DE" sz="1200" dirty="0" err="1"/>
              <a:t>Machine</a:t>
            </a:r>
            <a:r>
              <a:rPr lang="de-DE" sz="1200" dirty="0"/>
              <a:t> Learning </a:t>
            </a:r>
            <a:r>
              <a:rPr lang="de-DE" sz="1200" dirty="0" err="1"/>
              <a:t>algorithms</a:t>
            </a:r>
            <a:r>
              <a:rPr lang="de-DE" sz="1200" dirty="0"/>
              <a:t>: Random Forest: </a:t>
            </a:r>
            <a:r>
              <a:rPr lang="de-DE" sz="1200" dirty="0" err="1"/>
              <a:t>Ilastik</a:t>
            </a:r>
            <a:r>
              <a:rPr lang="de-DE" sz="1200" dirty="0"/>
              <a:t>, </a:t>
            </a:r>
            <a:r>
              <a:rPr lang="de-DE" sz="1200" dirty="0" err="1"/>
              <a:t>Weka</a:t>
            </a:r>
            <a:r>
              <a:rPr lang="de-DE" sz="1200" dirty="0"/>
              <a:t> </a:t>
            </a:r>
            <a:r>
              <a:rPr lang="de-DE" sz="1200" dirty="0" err="1"/>
              <a:t>ImageJ</a:t>
            </a:r>
            <a:r>
              <a:rPr lang="de-DE" sz="1200" dirty="0"/>
              <a:t> </a:t>
            </a:r>
            <a:r>
              <a:rPr lang="de-DE" sz="1200" dirty="0" err="1"/>
              <a:t>plugin</a:t>
            </a:r>
            <a:endParaRPr lang="de-DE" sz="1200"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err="1"/>
              <a:t>Three</a:t>
            </a:r>
            <a:r>
              <a:rPr lang="de-DE" dirty="0"/>
              <a:t> </a:t>
            </a:r>
            <a:r>
              <a:rPr lang="de-DE" dirty="0" err="1"/>
              <a:t>main</a:t>
            </a:r>
            <a:r>
              <a:rPr lang="de-DE" dirty="0"/>
              <a:t> </a:t>
            </a:r>
            <a:r>
              <a:rPr lang="de-DE" dirty="0" err="1"/>
              <a:t>image</a:t>
            </a:r>
            <a:r>
              <a:rPr lang="de-DE" dirty="0"/>
              <a:t> </a:t>
            </a:r>
            <a:r>
              <a:rPr lang="de-DE" dirty="0" err="1"/>
              <a:t>analysis</a:t>
            </a:r>
            <a:r>
              <a:rPr lang="de-DE" dirty="0"/>
              <a:t> </a:t>
            </a:r>
            <a:r>
              <a:rPr lang="de-DE" dirty="0" err="1"/>
              <a:t>approaches</a:t>
            </a:r>
            <a:endParaRPr lang="de-DE" dirty="0"/>
          </a:p>
        </p:txBody>
      </p:sp>
      <p:pic>
        <p:nvPicPr>
          <p:cNvPr id="2050" name="Picture 2" descr="Classic Watershed">
            <a:extLst>
              <a:ext uri="{FF2B5EF4-FFF2-40B4-BE49-F238E27FC236}">
                <a16:creationId xmlns:a16="http://schemas.microsoft.com/office/drawing/2014/main" id="{2C01F1C0-0695-48B8-0CD2-4C25680F83FC}"/>
              </a:ext>
            </a:extLst>
          </p:cNvPr>
          <p:cNvPicPr>
            <a:picLocks noGrp="1" noChangeAspect="1" noChangeArrowheads="1"/>
          </p:cNvPicPr>
          <p:nvPr>
            <p:ph type="pic" sz="quarter" idx="25"/>
          </p:nvPr>
        </p:nvPicPr>
        <p:blipFill>
          <a:blip r:embed="rId3">
            <a:extLst>
              <a:ext uri="{28A0092B-C50C-407E-A947-70E740481C1C}">
                <a14:useLocalDpi xmlns:a14="http://schemas.microsoft.com/office/drawing/2010/main" val="0"/>
              </a:ext>
            </a:extLst>
          </a:blip>
          <a:srcRect l="5174" r="51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D830F-41B4-45D8-622C-F545F4541E71}"/>
              </a:ext>
            </a:extLst>
          </p:cNvPr>
          <p:cNvPicPr>
            <a:picLocks noGrp="1" noChangeAspect="1" noChangeArrowheads="1"/>
          </p:cNvPicPr>
          <p:nvPr>
            <p:ph type="pic" sz="quarter" idx="29"/>
          </p:nvPr>
        </p:nvPicPr>
        <p:blipFill>
          <a:blip r:embed="rId4">
            <a:extLst>
              <a:ext uri="{28A0092B-C50C-407E-A947-70E740481C1C}">
                <a14:useLocalDpi xmlns:a14="http://schemas.microsoft.com/office/drawing/2010/main" val="0"/>
              </a:ext>
            </a:extLst>
          </a:blip>
          <a:srcRect l="13525" r="135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 name="Picture Placeholder 29">
            <a:extLst>
              <a:ext uri="{FF2B5EF4-FFF2-40B4-BE49-F238E27FC236}">
                <a16:creationId xmlns:a16="http://schemas.microsoft.com/office/drawing/2014/main" id="{2451C5DE-8108-B3F4-F77E-552DEB6D8A73}"/>
              </a:ext>
            </a:extLst>
          </p:cNvPr>
          <p:cNvPicPr>
            <a:picLocks noGrp="1" noChangeAspect="1"/>
          </p:cNvPicPr>
          <p:nvPr>
            <p:ph type="pic" sz="quarter" idx="27"/>
          </p:nvPr>
        </p:nvPicPr>
        <p:blipFill>
          <a:blip r:embed="rId5"/>
          <a:srcRect t="271" b="271"/>
          <a:stretch>
            <a:fillRect/>
          </a:stretch>
        </p:blipFill>
        <p:spPr>
          <a:prstGeom prst="rect">
            <a:avLst/>
          </a:prstGeom>
        </p:spPr>
      </p:pic>
    </p:spTree>
    <p:extLst>
      <p:ext uri="{BB962C8B-B14F-4D97-AF65-F5344CB8AC3E}">
        <p14:creationId xmlns:p14="http://schemas.microsoft.com/office/powerpoint/2010/main" val="78727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4"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5D59B2-E955-CF6A-7495-E4C2ED246525}"/>
              </a:ext>
            </a:extLst>
          </p:cNvPr>
          <p:cNvSpPr>
            <a:spLocks noGrp="1"/>
          </p:cNvSpPr>
          <p:nvPr>
            <p:ph type="dt" sz="half" idx="10"/>
          </p:nvPr>
        </p:nvSpPr>
        <p:spPr/>
        <p:txBody>
          <a:bodyPr/>
          <a:lstStyle/>
          <a:p>
            <a:fld id="{559771CF-FD93-C34E-AEF6-C8BA7F28D888}" type="datetime4">
              <a:rPr lang="de-DE" smtClean="0"/>
              <a:t>20. September 2022</a:t>
            </a:fld>
            <a:endParaRPr lang="de-DE" dirty="0"/>
          </a:p>
        </p:txBody>
      </p:sp>
      <p:sp>
        <p:nvSpPr>
          <p:cNvPr id="3" name="Footer Placeholder 2">
            <a:extLst>
              <a:ext uri="{FF2B5EF4-FFF2-40B4-BE49-F238E27FC236}">
                <a16:creationId xmlns:a16="http://schemas.microsoft.com/office/drawing/2014/main" id="{98951C89-D947-1E68-4E27-A44DB3A69E25}"/>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62101AE8-0312-199E-C9AD-45A0536AFCDE}"/>
              </a:ext>
            </a:extLst>
          </p:cNvPr>
          <p:cNvSpPr>
            <a:spLocks noGrp="1"/>
          </p:cNvSpPr>
          <p:nvPr>
            <p:ph type="sldNum" sz="quarter" idx="12"/>
          </p:nvPr>
        </p:nvSpPr>
        <p:spPr/>
        <p:txBody>
          <a:bodyPr/>
          <a:lstStyle/>
          <a:p>
            <a:fld id="{D949F9DF-37BD-4CD6-BF49-65BA579E1D7A}" type="slidenum">
              <a:rPr lang="de-DE" smtClean="0"/>
              <a:pPr/>
              <a:t>6</a:t>
            </a:fld>
            <a:endParaRPr lang="de-DE"/>
          </a:p>
        </p:txBody>
      </p:sp>
      <p:sp>
        <p:nvSpPr>
          <p:cNvPr id="5" name="Text Placeholder 4">
            <a:extLst>
              <a:ext uri="{FF2B5EF4-FFF2-40B4-BE49-F238E27FC236}">
                <a16:creationId xmlns:a16="http://schemas.microsoft.com/office/drawing/2014/main" id="{4DB50EC9-AECD-B428-2453-9814BB6F3776}"/>
              </a:ext>
            </a:extLst>
          </p:cNvPr>
          <p:cNvSpPr>
            <a:spLocks noGrp="1"/>
          </p:cNvSpPr>
          <p:nvPr>
            <p:ph type="body" sz="quarter" idx="13"/>
          </p:nvPr>
        </p:nvSpPr>
        <p:spPr>
          <a:xfrm>
            <a:off x="8118041" y="2126602"/>
            <a:ext cx="2299310" cy="4569619"/>
          </a:xfrm>
        </p:spPr>
        <p:txBody>
          <a:bodyPr>
            <a:normAutofit/>
          </a:bodyPr>
          <a:lstStyle/>
          <a:p>
            <a:r>
              <a:rPr lang="en-DE" sz="1200" dirty="0"/>
              <a:t>Common features for </a:t>
            </a:r>
            <a:br>
              <a:rPr lang="en-DE" sz="1200" dirty="0"/>
            </a:br>
            <a:r>
              <a:rPr lang="en-DE" sz="1200" dirty="0"/>
              <a:t>cell classification:</a:t>
            </a:r>
          </a:p>
          <a:p>
            <a:pPr marL="342900" indent="-342900">
              <a:buFont typeface="+mj-lt"/>
              <a:buAutoNum type="arabicPeriod"/>
            </a:pPr>
            <a:r>
              <a:rPr lang="en-DE" sz="1200" dirty="0"/>
              <a:t>Size</a:t>
            </a:r>
          </a:p>
          <a:p>
            <a:pPr marL="342900" indent="-342900">
              <a:buFont typeface="+mj-lt"/>
              <a:buAutoNum type="arabicPeriod"/>
            </a:pPr>
            <a:r>
              <a:rPr lang="en-DE" sz="1200" dirty="0"/>
              <a:t>Volume</a:t>
            </a:r>
          </a:p>
          <a:p>
            <a:pPr marL="342900" indent="-342900">
              <a:buFont typeface="+mj-lt"/>
              <a:buAutoNum type="arabicPeriod"/>
            </a:pPr>
            <a:r>
              <a:rPr lang="en-DE" sz="1200" dirty="0"/>
              <a:t>Perimeter</a:t>
            </a:r>
          </a:p>
          <a:p>
            <a:pPr marL="342900" indent="-342900">
              <a:buFont typeface="+mj-lt"/>
              <a:buAutoNum type="arabicPeriod"/>
            </a:pPr>
            <a:r>
              <a:rPr lang="en-DE" sz="1200" dirty="0"/>
              <a:t>Intensity</a:t>
            </a:r>
          </a:p>
          <a:p>
            <a:pPr marL="342900" indent="-342900">
              <a:buFont typeface="+mj-lt"/>
              <a:buAutoNum type="arabicPeriod"/>
            </a:pPr>
            <a:r>
              <a:rPr lang="en-DE" sz="1200" dirty="0"/>
              <a:t>Sphericity</a:t>
            </a:r>
          </a:p>
          <a:p>
            <a:pPr marL="342900" indent="-342900">
              <a:buFont typeface="+mj-lt"/>
              <a:buAutoNum type="arabicPeriod"/>
            </a:pPr>
            <a:r>
              <a:rPr lang="en-DE" sz="1200" dirty="0"/>
              <a:t>Shape</a:t>
            </a:r>
          </a:p>
          <a:p>
            <a:pPr marL="342900" indent="-342900">
              <a:buFont typeface="+mj-lt"/>
              <a:buAutoNum type="arabicPeriod"/>
            </a:pPr>
            <a:r>
              <a:rPr lang="en-DE" sz="1200" dirty="0"/>
              <a:t>Eccentricity</a:t>
            </a:r>
          </a:p>
          <a:p>
            <a:pPr marL="342900" indent="-342900">
              <a:buFont typeface="+mj-lt"/>
              <a:buAutoNum type="arabicPeriod"/>
            </a:pPr>
            <a:r>
              <a:rPr lang="en-DE" sz="1200" dirty="0"/>
              <a:t>Texture</a:t>
            </a:r>
          </a:p>
          <a:p>
            <a:pPr marL="342900" indent="-342900">
              <a:buFont typeface="+mj-lt"/>
              <a:buAutoNum type="arabicPeriod"/>
            </a:pPr>
            <a:endParaRPr lang="en-DE" sz="1200" dirty="0"/>
          </a:p>
          <a:p>
            <a:pPr marL="342900" indent="-342900">
              <a:buFont typeface="+mj-lt"/>
              <a:buAutoNum type="arabicPeriod"/>
            </a:pPr>
            <a:endParaRPr lang="en-DE" sz="1200" dirty="0"/>
          </a:p>
        </p:txBody>
      </p:sp>
      <p:sp>
        <p:nvSpPr>
          <p:cNvPr id="6" name="Title 5">
            <a:extLst>
              <a:ext uri="{FF2B5EF4-FFF2-40B4-BE49-F238E27FC236}">
                <a16:creationId xmlns:a16="http://schemas.microsoft.com/office/drawing/2014/main" id="{A7309D98-7819-28C6-4651-4DFDEE16F9FE}"/>
              </a:ext>
            </a:extLst>
          </p:cNvPr>
          <p:cNvSpPr>
            <a:spLocks noGrp="1"/>
          </p:cNvSpPr>
          <p:nvPr>
            <p:ph type="title"/>
          </p:nvPr>
        </p:nvSpPr>
        <p:spPr/>
        <p:txBody>
          <a:bodyPr/>
          <a:lstStyle/>
          <a:p>
            <a:r>
              <a:rPr lang="en-DE" dirty="0"/>
              <a:t>Image analysis</a:t>
            </a:r>
          </a:p>
        </p:txBody>
      </p:sp>
      <p:sp>
        <p:nvSpPr>
          <p:cNvPr id="8" name="Text Placeholder 7">
            <a:extLst>
              <a:ext uri="{FF2B5EF4-FFF2-40B4-BE49-F238E27FC236}">
                <a16:creationId xmlns:a16="http://schemas.microsoft.com/office/drawing/2014/main" id="{127A9100-9901-FE9D-E658-223BC5C74AD2}"/>
              </a:ext>
            </a:extLst>
          </p:cNvPr>
          <p:cNvSpPr>
            <a:spLocks noGrp="1"/>
          </p:cNvSpPr>
          <p:nvPr>
            <p:ph type="body" sz="quarter" idx="37"/>
          </p:nvPr>
        </p:nvSpPr>
        <p:spPr>
          <a:xfrm>
            <a:off x="518317" y="687598"/>
            <a:ext cx="7147757" cy="520655"/>
          </a:xfrm>
        </p:spPr>
        <p:txBody>
          <a:bodyPr/>
          <a:lstStyle/>
          <a:p>
            <a:r>
              <a:rPr lang="en-DE" dirty="0"/>
              <a:t>Common sequence to analyze and classify cells with classical algorithms</a:t>
            </a:r>
          </a:p>
        </p:txBody>
      </p:sp>
      <p:grpSp>
        <p:nvGrpSpPr>
          <p:cNvPr id="9" name="Group 8">
            <a:extLst>
              <a:ext uri="{FF2B5EF4-FFF2-40B4-BE49-F238E27FC236}">
                <a16:creationId xmlns:a16="http://schemas.microsoft.com/office/drawing/2014/main" id="{CC2659A8-B1F1-EA4C-FE17-0BE4E7A08C2B}"/>
              </a:ext>
            </a:extLst>
          </p:cNvPr>
          <p:cNvGrpSpPr/>
          <p:nvPr/>
        </p:nvGrpSpPr>
        <p:grpSpPr>
          <a:xfrm>
            <a:off x="2444771" y="1584013"/>
            <a:ext cx="4592945" cy="4586389"/>
            <a:chOff x="816170" y="2209594"/>
            <a:chExt cx="1643997" cy="1641650"/>
          </a:xfrm>
        </p:grpSpPr>
        <p:pic>
          <p:nvPicPr>
            <p:cNvPr id="17" name="Picture 16" descr="A picture containing night sky&#10;&#10;Description automatically generated">
              <a:extLst>
                <a:ext uri="{FF2B5EF4-FFF2-40B4-BE49-F238E27FC236}">
                  <a16:creationId xmlns:a16="http://schemas.microsoft.com/office/drawing/2014/main" id="{8CF46B1F-D287-BAB4-8135-34316C724CA4}"/>
                </a:ext>
              </a:extLst>
            </p:cNvPr>
            <p:cNvPicPr>
              <a:picLocks noChangeAspect="1"/>
            </p:cNvPicPr>
            <p:nvPr/>
          </p:nvPicPr>
          <p:blipFill>
            <a:blip r:embed="rId3"/>
            <a:stretch>
              <a:fillRect/>
            </a:stretch>
          </p:blipFill>
          <p:spPr>
            <a:xfrm>
              <a:off x="818517" y="2209594"/>
              <a:ext cx="1641650" cy="1641650"/>
            </a:xfrm>
            <a:prstGeom prst="rect">
              <a:avLst/>
            </a:prstGeom>
          </p:spPr>
        </p:pic>
        <p:sp>
          <p:nvSpPr>
            <p:cNvPr id="20" name="TextBox 19">
              <a:extLst>
                <a:ext uri="{FF2B5EF4-FFF2-40B4-BE49-F238E27FC236}">
                  <a16:creationId xmlns:a16="http://schemas.microsoft.com/office/drawing/2014/main" id="{99B1BB74-F4E6-C681-95E0-334A2A3B82EC}"/>
                </a:ext>
              </a:extLst>
            </p:cNvPr>
            <p:cNvSpPr txBox="1"/>
            <p:nvPr/>
          </p:nvSpPr>
          <p:spPr>
            <a:xfrm>
              <a:off x="816170" y="2215265"/>
              <a:ext cx="233695" cy="103817"/>
            </a:xfrm>
            <a:prstGeom prst="rect">
              <a:avLst/>
            </a:prstGeom>
            <a:noFill/>
          </p:spPr>
          <p:txBody>
            <a:bodyPr wrap="none" rtlCol="0">
              <a:spAutoFit/>
            </a:bodyPr>
            <a:lstStyle/>
            <a:p>
              <a:r>
                <a:rPr lang="en-DE" sz="1400" dirty="0">
                  <a:solidFill>
                    <a:schemeClr val="bg2"/>
                  </a:solidFill>
                </a:rPr>
                <a:t>0.Raw</a:t>
              </a:r>
            </a:p>
          </p:txBody>
        </p:sp>
      </p:grpSp>
      <p:grpSp>
        <p:nvGrpSpPr>
          <p:cNvPr id="29" name="Group 28">
            <a:extLst>
              <a:ext uri="{FF2B5EF4-FFF2-40B4-BE49-F238E27FC236}">
                <a16:creationId xmlns:a16="http://schemas.microsoft.com/office/drawing/2014/main" id="{5B560BF4-3B0B-5823-0EFD-E1A786C53C89}"/>
              </a:ext>
            </a:extLst>
          </p:cNvPr>
          <p:cNvGrpSpPr/>
          <p:nvPr/>
        </p:nvGrpSpPr>
        <p:grpSpPr>
          <a:xfrm>
            <a:off x="2452054" y="1584832"/>
            <a:ext cx="4590000" cy="4590000"/>
            <a:chOff x="2438284" y="2209594"/>
            <a:chExt cx="1658722" cy="1641650"/>
          </a:xfrm>
        </p:grpSpPr>
        <p:pic>
          <p:nvPicPr>
            <p:cNvPr id="12" name="Picture 11">
              <a:extLst>
                <a:ext uri="{FF2B5EF4-FFF2-40B4-BE49-F238E27FC236}">
                  <a16:creationId xmlns:a16="http://schemas.microsoft.com/office/drawing/2014/main" id="{02A39967-3262-0101-5B9F-FDF91B3A6897}"/>
                </a:ext>
              </a:extLst>
            </p:cNvPr>
            <p:cNvPicPr>
              <a:picLocks noChangeAspect="1"/>
            </p:cNvPicPr>
            <p:nvPr/>
          </p:nvPicPr>
          <p:blipFill>
            <a:blip r:embed="rId4"/>
            <a:stretch>
              <a:fillRect/>
            </a:stretch>
          </p:blipFill>
          <p:spPr>
            <a:xfrm>
              <a:off x="2455356" y="2209594"/>
              <a:ext cx="1641650" cy="1641650"/>
            </a:xfrm>
            <a:prstGeom prst="rect">
              <a:avLst/>
            </a:prstGeom>
          </p:spPr>
        </p:pic>
        <p:sp>
          <p:nvSpPr>
            <p:cNvPr id="21" name="TextBox 20">
              <a:extLst>
                <a:ext uri="{FF2B5EF4-FFF2-40B4-BE49-F238E27FC236}">
                  <a16:creationId xmlns:a16="http://schemas.microsoft.com/office/drawing/2014/main" id="{7FBF4C58-4AB8-66DB-8D22-AFE509C509B6}"/>
                </a:ext>
              </a:extLst>
            </p:cNvPr>
            <p:cNvSpPr txBox="1"/>
            <p:nvPr/>
          </p:nvSpPr>
          <p:spPr>
            <a:xfrm>
              <a:off x="2438284" y="2210887"/>
              <a:ext cx="221468" cy="104425"/>
            </a:xfrm>
            <a:prstGeom prst="rect">
              <a:avLst/>
            </a:prstGeom>
            <a:noFill/>
          </p:spPr>
          <p:txBody>
            <a:bodyPr wrap="none" rtlCol="0">
              <a:spAutoFit/>
            </a:bodyPr>
            <a:lstStyle/>
            <a:p>
              <a:r>
                <a:rPr lang="en-DE" sz="1400" dirty="0">
                  <a:solidFill>
                    <a:schemeClr val="bg2"/>
                  </a:solidFill>
                </a:rPr>
                <a:t>1.Blur</a:t>
              </a:r>
            </a:p>
          </p:txBody>
        </p:sp>
      </p:grpSp>
      <p:grpSp>
        <p:nvGrpSpPr>
          <p:cNvPr id="30" name="Group 29">
            <a:extLst>
              <a:ext uri="{FF2B5EF4-FFF2-40B4-BE49-F238E27FC236}">
                <a16:creationId xmlns:a16="http://schemas.microsoft.com/office/drawing/2014/main" id="{711E804A-3951-D89B-B06B-9E9DE2EF3D98}"/>
              </a:ext>
            </a:extLst>
          </p:cNvPr>
          <p:cNvGrpSpPr/>
          <p:nvPr/>
        </p:nvGrpSpPr>
        <p:grpSpPr>
          <a:xfrm>
            <a:off x="2452054" y="1584832"/>
            <a:ext cx="4590000" cy="4586389"/>
            <a:chOff x="4096057" y="2209594"/>
            <a:chExt cx="1642599" cy="1641650"/>
          </a:xfrm>
        </p:grpSpPr>
        <p:pic>
          <p:nvPicPr>
            <p:cNvPr id="18" name="Picture 17" descr="A picture containing text, silhouette&#10;&#10;Description automatically generated">
              <a:extLst>
                <a:ext uri="{FF2B5EF4-FFF2-40B4-BE49-F238E27FC236}">
                  <a16:creationId xmlns:a16="http://schemas.microsoft.com/office/drawing/2014/main" id="{7D928EBA-ABBB-1033-11C3-2297CEEB8F03}"/>
                </a:ext>
              </a:extLst>
            </p:cNvPr>
            <p:cNvPicPr>
              <a:picLocks noChangeAspect="1"/>
            </p:cNvPicPr>
            <p:nvPr/>
          </p:nvPicPr>
          <p:blipFill>
            <a:blip r:embed="rId5"/>
            <a:stretch>
              <a:fillRect/>
            </a:stretch>
          </p:blipFill>
          <p:spPr>
            <a:xfrm>
              <a:off x="4097006" y="2209594"/>
              <a:ext cx="1641650" cy="1641650"/>
            </a:xfrm>
            <a:prstGeom prst="rect">
              <a:avLst/>
            </a:prstGeom>
          </p:spPr>
        </p:pic>
        <p:sp>
          <p:nvSpPr>
            <p:cNvPr id="22" name="TextBox 21">
              <a:extLst>
                <a:ext uri="{FF2B5EF4-FFF2-40B4-BE49-F238E27FC236}">
                  <a16:creationId xmlns:a16="http://schemas.microsoft.com/office/drawing/2014/main" id="{A0090EB2-5C06-748F-D62B-9494D8AF1A11}"/>
                </a:ext>
              </a:extLst>
            </p:cNvPr>
            <p:cNvSpPr txBox="1"/>
            <p:nvPr/>
          </p:nvSpPr>
          <p:spPr>
            <a:xfrm>
              <a:off x="4096057" y="2213362"/>
              <a:ext cx="380769" cy="103817"/>
            </a:xfrm>
            <a:prstGeom prst="rect">
              <a:avLst/>
            </a:prstGeom>
            <a:noFill/>
          </p:spPr>
          <p:txBody>
            <a:bodyPr wrap="none" rtlCol="0">
              <a:spAutoFit/>
            </a:bodyPr>
            <a:lstStyle/>
            <a:p>
              <a:r>
                <a:rPr lang="en-DE" sz="1400" dirty="0">
                  <a:solidFill>
                    <a:schemeClr val="bg2"/>
                  </a:solidFill>
                </a:rPr>
                <a:t>2.Threshold</a:t>
              </a:r>
            </a:p>
          </p:txBody>
        </p:sp>
      </p:grpSp>
      <p:grpSp>
        <p:nvGrpSpPr>
          <p:cNvPr id="31" name="Group 30">
            <a:extLst>
              <a:ext uri="{FF2B5EF4-FFF2-40B4-BE49-F238E27FC236}">
                <a16:creationId xmlns:a16="http://schemas.microsoft.com/office/drawing/2014/main" id="{8FA09708-CDD0-B610-0A45-7FBB3CB1F8CE}"/>
              </a:ext>
            </a:extLst>
          </p:cNvPr>
          <p:cNvGrpSpPr/>
          <p:nvPr/>
        </p:nvGrpSpPr>
        <p:grpSpPr>
          <a:xfrm>
            <a:off x="2452054" y="1584831"/>
            <a:ext cx="4590000" cy="4590000"/>
            <a:chOff x="5733845" y="2206729"/>
            <a:chExt cx="1641650" cy="1644515"/>
          </a:xfrm>
        </p:grpSpPr>
        <p:pic>
          <p:nvPicPr>
            <p:cNvPr id="15" name="Picture 14" descr="A picture containing plant, silhouette&#10;&#10;Description automatically generated">
              <a:extLst>
                <a:ext uri="{FF2B5EF4-FFF2-40B4-BE49-F238E27FC236}">
                  <a16:creationId xmlns:a16="http://schemas.microsoft.com/office/drawing/2014/main" id="{BF75B3E3-DB8A-2B59-E19E-BB5BEDBC171D}"/>
                </a:ext>
              </a:extLst>
            </p:cNvPr>
            <p:cNvPicPr>
              <a:picLocks noChangeAspect="1"/>
            </p:cNvPicPr>
            <p:nvPr/>
          </p:nvPicPr>
          <p:blipFill>
            <a:blip r:embed="rId6"/>
            <a:stretch>
              <a:fillRect/>
            </a:stretch>
          </p:blipFill>
          <p:spPr>
            <a:xfrm>
              <a:off x="5733845" y="2209594"/>
              <a:ext cx="1641650" cy="1641650"/>
            </a:xfrm>
            <a:prstGeom prst="rect">
              <a:avLst/>
            </a:prstGeom>
          </p:spPr>
        </p:pic>
        <p:sp>
          <p:nvSpPr>
            <p:cNvPr id="23" name="TextBox 22">
              <a:extLst>
                <a:ext uri="{FF2B5EF4-FFF2-40B4-BE49-F238E27FC236}">
                  <a16:creationId xmlns:a16="http://schemas.microsoft.com/office/drawing/2014/main" id="{71FAA446-C559-6A10-C989-07C9EA527D49}"/>
                </a:ext>
              </a:extLst>
            </p:cNvPr>
            <p:cNvSpPr txBox="1"/>
            <p:nvPr/>
          </p:nvSpPr>
          <p:spPr>
            <a:xfrm>
              <a:off x="5734795" y="2206729"/>
              <a:ext cx="351030" cy="104080"/>
            </a:xfrm>
            <a:prstGeom prst="rect">
              <a:avLst/>
            </a:prstGeom>
            <a:noFill/>
          </p:spPr>
          <p:txBody>
            <a:bodyPr wrap="none" rtlCol="0">
              <a:spAutoFit/>
            </a:bodyPr>
            <a:lstStyle/>
            <a:p>
              <a:r>
                <a:rPr lang="en-DE" sz="1400" dirty="0">
                  <a:solidFill>
                    <a:schemeClr val="bg2"/>
                  </a:solidFill>
                </a:rPr>
                <a:t>3.Fill holes</a:t>
              </a:r>
            </a:p>
          </p:txBody>
        </p:sp>
      </p:grpSp>
      <p:grpSp>
        <p:nvGrpSpPr>
          <p:cNvPr id="7" name="Group 6">
            <a:extLst>
              <a:ext uri="{FF2B5EF4-FFF2-40B4-BE49-F238E27FC236}">
                <a16:creationId xmlns:a16="http://schemas.microsoft.com/office/drawing/2014/main" id="{A30A5B22-818E-125D-E2D6-512839B0F180}"/>
              </a:ext>
            </a:extLst>
          </p:cNvPr>
          <p:cNvGrpSpPr/>
          <p:nvPr/>
        </p:nvGrpSpPr>
        <p:grpSpPr>
          <a:xfrm>
            <a:off x="2452054" y="1584832"/>
            <a:ext cx="4590000" cy="4590000"/>
            <a:chOff x="808894" y="3851244"/>
            <a:chExt cx="1660896" cy="1641650"/>
          </a:xfrm>
        </p:grpSpPr>
        <p:pic>
          <p:nvPicPr>
            <p:cNvPr id="16" name="Picture 15" descr="A picture containing plant, silhouette&#10;&#10;Description automatically generated">
              <a:extLst>
                <a:ext uri="{FF2B5EF4-FFF2-40B4-BE49-F238E27FC236}">
                  <a16:creationId xmlns:a16="http://schemas.microsoft.com/office/drawing/2014/main" id="{4053FECB-503B-32D4-840F-25CC59DF3391}"/>
                </a:ext>
              </a:extLst>
            </p:cNvPr>
            <p:cNvPicPr>
              <a:picLocks noChangeAspect="1"/>
            </p:cNvPicPr>
            <p:nvPr/>
          </p:nvPicPr>
          <p:blipFill>
            <a:blip r:embed="rId7"/>
            <a:stretch>
              <a:fillRect/>
            </a:stretch>
          </p:blipFill>
          <p:spPr>
            <a:xfrm>
              <a:off x="828140" y="3851244"/>
              <a:ext cx="1641650" cy="1641650"/>
            </a:xfrm>
            <a:prstGeom prst="rect">
              <a:avLst/>
            </a:prstGeom>
          </p:spPr>
        </p:pic>
        <p:sp>
          <p:nvSpPr>
            <p:cNvPr id="24" name="TextBox 23">
              <a:extLst>
                <a:ext uri="{FF2B5EF4-FFF2-40B4-BE49-F238E27FC236}">
                  <a16:creationId xmlns:a16="http://schemas.microsoft.com/office/drawing/2014/main" id="{ED71A686-376B-5A08-B8E3-A324544F8DAA}"/>
                </a:ext>
              </a:extLst>
            </p:cNvPr>
            <p:cNvSpPr txBox="1"/>
            <p:nvPr/>
          </p:nvSpPr>
          <p:spPr>
            <a:xfrm>
              <a:off x="808894" y="3851244"/>
              <a:ext cx="277077" cy="104080"/>
            </a:xfrm>
            <a:prstGeom prst="rect">
              <a:avLst/>
            </a:prstGeom>
            <a:noFill/>
          </p:spPr>
          <p:txBody>
            <a:bodyPr wrap="none" rtlCol="0">
              <a:spAutoFit/>
            </a:bodyPr>
            <a:lstStyle/>
            <a:p>
              <a:r>
                <a:rPr lang="en-DE" sz="1400" dirty="0">
                  <a:solidFill>
                    <a:schemeClr val="bg2"/>
                  </a:solidFill>
                </a:rPr>
                <a:t>4.Erode</a:t>
              </a:r>
            </a:p>
          </p:txBody>
        </p:sp>
      </p:grpSp>
      <p:grpSp>
        <p:nvGrpSpPr>
          <p:cNvPr id="34" name="Group 33">
            <a:extLst>
              <a:ext uri="{FF2B5EF4-FFF2-40B4-BE49-F238E27FC236}">
                <a16:creationId xmlns:a16="http://schemas.microsoft.com/office/drawing/2014/main" id="{074B4EF7-C252-C68A-BA46-E34723274ABE}"/>
              </a:ext>
            </a:extLst>
          </p:cNvPr>
          <p:cNvGrpSpPr/>
          <p:nvPr/>
        </p:nvGrpSpPr>
        <p:grpSpPr>
          <a:xfrm>
            <a:off x="2452054" y="1584832"/>
            <a:ext cx="4590000" cy="4590000"/>
            <a:chOff x="2445733" y="3851244"/>
            <a:chExt cx="1576306" cy="1561872"/>
          </a:xfrm>
        </p:grpSpPr>
        <p:pic>
          <p:nvPicPr>
            <p:cNvPr id="14" name="Picture 13" descr="A picture containing silhouette&#10;&#10;Description automatically generated">
              <a:extLst>
                <a:ext uri="{FF2B5EF4-FFF2-40B4-BE49-F238E27FC236}">
                  <a16:creationId xmlns:a16="http://schemas.microsoft.com/office/drawing/2014/main" id="{BFDB5ED6-3FBC-01BA-83BF-C4EBB1631C04}"/>
                </a:ext>
              </a:extLst>
            </p:cNvPr>
            <p:cNvPicPr>
              <a:picLocks noChangeAspect="1"/>
            </p:cNvPicPr>
            <p:nvPr/>
          </p:nvPicPr>
          <p:blipFill>
            <a:blip r:embed="rId8"/>
            <a:stretch>
              <a:fillRect/>
            </a:stretch>
          </p:blipFill>
          <p:spPr>
            <a:xfrm>
              <a:off x="2460167" y="3851244"/>
              <a:ext cx="1561872" cy="1561872"/>
            </a:xfrm>
            <a:prstGeom prst="rect">
              <a:avLst/>
            </a:prstGeom>
          </p:spPr>
        </p:pic>
        <p:sp>
          <p:nvSpPr>
            <p:cNvPr id="25" name="TextBox 24">
              <a:extLst>
                <a:ext uri="{FF2B5EF4-FFF2-40B4-BE49-F238E27FC236}">
                  <a16:creationId xmlns:a16="http://schemas.microsoft.com/office/drawing/2014/main" id="{1F67D761-4B0D-0D76-1A87-468AA3E82028}"/>
                </a:ext>
              </a:extLst>
            </p:cNvPr>
            <p:cNvSpPr txBox="1"/>
            <p:nvPr/>
          </p:nvSpPr>
          <p:spPr>
            <a:xfrm>
              <a:off x="2445733" y="3851244"/>
              <a:ext cx="269569" cy="104080"/>
            </a:xfrm>
            <a:prstGeom prst="rect">
              <a:avLst/>
            </a:prstGeom>
            <a:noFill/>
          </p:spPr>
          <p:txBody>
            <a:bodyPr wrap="none" rtlCol="0">
              <a:spAutoFit/>
            </a:bodyPr>
            <a:lstStyle/>
            <a:p>
              <a:r>
                <a:rPr lang="en-DE" sz="1400" dirty="0">
                  <a:solidFill>
                    <a:schemeClr val="bg2"/>
                  </a:solidFill>
                </a:rPr>
                <a:t>5.Dilate</a:t>
              </a:r>
            </a:p>
          </p:txBody>
        </p:sp>
      </p:grpSp>
      <p:grpSp>
        <p:nvGrpSpPr>
          <p:cNvPr id="33" name="Group 32">
            <a:extLst>
              <a:ext uri="{FF2B5EF4-FFF2-40B4-BE49-F238E27FC236}">
                <a16:creationId xmlns:a16="http://schemas.microsoft.com/office/drawing/2014/main" id="{D4A8D90F-DBE4-FACC-0BA7-62E1FC4EC224}"/>
              </a:ext>
            </a:extLst>
          </p:cNvPr>
          <p:cNvGrpSpPr/>
          <p:nvPr/>
        </p:nvGrpSpPr>
        <p:grpSpPr>
          <a:xfrm>
            <a:off x="2452054" y="1584832"/>
            <a:ext cx="4590000" cy="4590001"/>
            <a:chOff x="4094601" y="3851244"/>
            <a:chExt cx="1546919" cy="1552185"/>
          </a:xfrm>
        </p:grpSpPr>
        <p:pic>
          <p:nvPicPr>
            <p:cNvPr id="19" name="Picture 18" descr="A picture containing plant, silhouette&#10;&#10;Description automatically generated">
              <a:extLst>
                <a:ext uri="{FF2B5EF4-FFF2-40B4-BE49-F238E27FC236}">
                  <a16:creationId xmlns:a16="http://schemas.microsoft.com/office/drawing/2014/main" id="{AAF3E402-76E2-3DF9-5F86-64F54728A100}"/>
                </a:ext>
              </a:extLst>
            </p:cNvPr>
            <p:cNvPicPr>
              <a:picLocks/>
            </p:cNvPicPr>
            <p:nvPr/>
          </p:nvPicPr>
          <p:blipFill>
            <a:blip r:embed="rId9"/>
            <a:stretch>
              <a:fillRect/>
            </a:stretch>
          </p:blipFill>
          <p:spPr>
            <a:xfrm>
              <a:off x="4094601" y="3851244"/>
              <a:ext cx="1546919" cy="1552185"/>
            </a:xfrm>
            <a:prstGeom prst="rect">
              <a:avLst/>
            </a:prstGeom>
          </p:spPr>
        </p:pic>
        <p:sp>
          <p:nvSpPr>
            <p:cNvPr id="26" name="TextBox 25">
              <a:extLst>
                <a:ext uri="{FF2B5EF4-FFF2-40B4-BE49-F238E27FC236}">
                  <a16:creationId xmlns:a16="http://schemas.microsoft.com/office/drawing/2014/main" id="{95E30AB4-AEC0-4DE2-B06D-5CFD35BE19CD}"/>
                </a:ext>
              </a:extLst>
            </p:cNvPr>
            <p:cNvSpPr txBox="1"/>
            <p:nvPr/>
          </p:nvSpPr>
          <p:spPr>
            <a:xfrm>
              <a:off x="4097006" y="3851244"/>
              <a:ext cx="401963" cy="104080"/>
            </a:xfrm>
            <a:prstGeom prst="rect">
              <a:avLst/>
            </a:prstGeom>
            <a:noFill/>
          </p:spPr>
          <p:txBody>
            <a:bodyPr wrap="none" rtlCol="0">
              <a:spAutoFit/>
            </a:bodyPr>
            <a:lstStyle/>
            <a:p>
              <a:r>
                <a:rPr lang="en-DE" sz="1400" dirty="0">
                  <a:solidFill>
                    <a:schemeClr val="bg2"/>
                  </a:solidFill>
                </a:rPr>
                <a:t>6.Watershed</a:t>
              </a:r>
            </a:p>
          </p:txBody>
        </p:sp>
      </p:grpSp>
      <p:grpSp>
        <p:nvGrpSpPr>
          <p:cNvPr id="41" name="Group 40">
            <a:extLst>
              <a:ext uri="{FF2B5EF4-FFF2-40B4-BE49-F238E27FC236}">
                <a16:creationId xmlns:a16="http://schemas.microsoft.com/office/drawing/2014/main" id="{F7C2658E-C8D3-4C2D-00CD-769DFCFB3A92}"/>
              </a:ext>
            </a:extLst>
          </p:cNvPr>
          <p:cNvGrpSpPr/>
          <p:nvPr/>
        </p:nvGrpSpPr>
        <p:grpSpPr>
          <a:xfrm>
            <a:off x="2451328" y="1262267"/>
            <a:ext cx="4586388" cy="4913852"/>
            <a:chOff x="814961" y="2215265"/>
            <a:chExt cx="1641650" cy="1758862"/>
          </a:xfrm>
        </p:grpSpPr>
        <p:pic>
          <p:nvPicPr>
            <p:cNvPr id="42" name="Picture 41" descr="A picture containing night sky&#10;&#10;Description automatically generated">
              <a:extLst>
                <a:ext uri="{FF2B5EF4-FFF2-40B4-BE49-F238E27FC236}">
                  <a16:creationId xmlns:a16="http://schemas.microsoft.com/office/drawing/2014/main" id="{8A2B5115-0654-59A8-C64D-BCD03503F85A}"/>
                </a:ext>
              </a:extLst>
            </p:cNvPr>
            <p:cNvPicPr>
              <a:picLocks noChangeAspect="1"/>
            </p:cNvPicPr>
            <p:nvPr/>
          </p:nvPicPr>
          <p:blipFill>
            <a:blip r:embed="rId3">
              <a:alphaModFix/>
            </a:blip>
            <a:stretch>
              <a:fillRect/>
            </a:stretch>
          </p:blipFill>
          <p:spPr>
            <a:xfrm>
              <a:off x="814961" y="2332477"/>
              <a:ext cx="1641650" cy="1641650"/>
            </a:xfrm>
            <a:prstGeom prst="rect">
              <a:avLst/>
            </a:prstGeom>
          </p:spPr>
        </p:pic>
        <p:sp>
          <p:nvSpPr>
            <p:cNvPr id="43" name="TextBox 42">
              <a:extLst>
                <a:ext uri="{FF2B5EF4-FFF2-40B4-BE49-F238E27FC236}">
                  <a16:creationId xmlns:a16="http://schemas.microsoft.com/office/drawing/2014/main" id="{162D04E1-CDC3-E903-6AF2-089BECDAC3E1}"/>
                </a:ext>
              </a:extLst>
            </p:cNvPr>
            <p:cNvSpPr txBox="1"/>
            <p:nvPr/>
          </p:nvSpPr>
          <p:spPr>
            <a:xfrm>
              <a:off x="816170" y="2215265"/>
              <a:ext cx="66123" cy="110166"/>
            </a:xfrm>
            <a:prstGeom prst="rect">
              <a:avLst/>
            </a:prstGeom>
            <a:noFill/>
          </p:spPr>
          <p:txBody>
            <a:bodyPr wrap="none" rtlCol="0">
              <a:spAutoFit/>
            </a:bodyPr>
            <a:lstStyle/>
            <a:p>
              <a:endParaRPr lang="en-DE" sz="1400" dirty="0">
                <a:solidFill>
                  <a:schemeClr val="bg2"/>
                </a:solidFill>
              </a:endParaRPr>
            </a:p>
          </p:txBody>
        </p:sp>
      </p:grpSp>
      <p:grpSp>
        <p:nvGrpSpPr>
          <p:cNvPr id="32" name="Group 31">
            <a:extLst>
              <a:ext uri="{FF2B5EF4-FFF2-40B4-BE49-F238E27FC236}">
                <a16:creationId xmlns:a16="http://schemas.microsoft.com/office/drawing/2014/main" id="{D8313619-36BC-0C2D-0A67-F1329B80FBFC}"/>
              </a:ext>
            </a:extLst>
          </p:cNvPr>
          <p:cNvGrpSpPr/>
          <p:nvPr/>
        </p:nvGrpSpPr>
        <p:grpSpPr>
          <a:xfrm>
            <a:off x="2452054" y="1584832"/>
            <a:ext cx="4590000" cy="4590000"/>
            <a:chOff x="5731440" y="3851244"/>
            <a:chExt cx="1641650" cy="1641650"/>
          </a:xfrm>
        </p:grpSpPr>
        <p:pic>
          <p:nvPicPr>
            <p:cNvPr id="13" name="Picture 12" descr="Background pattern&#10;&#10;Description automatically generated">
              <a:extLst>
                <a:ext uri="{FF2B5EF4-FFF2-40B4-BE49-F238E27FC236}">
                  <a16:creationId xmlns:a16="http://schemas.microsoft.com/office/drawing/2014/main" id="{D9458FF9-8416-3881-1FA6-DC20D08B56F8}"/>
                </a:ext>
              </a:extLst>
            </p:cNvPr>
            <p:cNvPicPr>
              <a:picLocks noChangeAspect="1"/>
            </p:cNvPicPr>
            <p:nvPr/>
          </p:nvPicPr>
          <p:blipFill>
            <a:blip r:embed="rId10">
              <a:alphaModFix amt="20000"/>
            </a:blip>
            <a:stretch>
              <a:fillRect/>
            </a:stretch>
          </p:blipFill>
          <p:spPr>
            <a:xfrm>
              <a:off x="5731440" y="3851244"/>
              <a:ext cx="1641650" cy="1641650"/>
            </a:xfrm>
            <a:prstGeom prst="rect">
              <a:avLst/>
            </a:prstGeom>
          </p:spPr>
        </p:pic>
        <p:sp>
          <p:nvSpPr>
            <p:cNvPr id="27" name="TextBox 26">
              <a:extLst>
                <a:ext uri="{FF2B5EF4-FFF2-40B4-BE49-F238E27FC236}">
                  <a16:creationId xmlns:a16="http://schemas.microsoft.com/office/drawing/2014/main" id="{EE1B175B-8773-1515-A45F-1582D04221A8}"/>
                </a:ext>
              </a:extLst>
            </p:cNvPr>
            <p:cNvSpPr txBox="1"/>
            <p:nvPr/>
          </p:nvSpPr>
          <p:spPr>
            <a:xfrm>
              <a:off x="5738656" y="3851244"/>
              <a:ext cx="260085" cy="103817"/>
            </a:xfrm>
            <a:prstGeom prst="rect">
              <a:avLst/>
            </a:prstGeom>
            <a:noFill/>
          </p:spPr>
          <p:txBody>
            <a:bodyPr wrap="none" rtlCol="0">
              <a:spAutoFit/>
            </a:bodyPr>
            <a:lstStyle/>
            <a:p>
              <a:r>
                <a:rPr lang="en-DE" sz="1400" dirty="0">
                  <a:solidFill>
                    <a:schemeClr val="bg2"/>
                  </a:solidFill>
                </a:rPr>
                <a:t>7.Label</a:t>
              </a:r>
            </a:p>
          </p:txBody>
        </p:sp>
      </p:grpSp>
    </p:spTree>
    <p:extLst>
      <p:ext uri="{BB962C8B-B14F-4D97-AF65-F5344CB8AC3E}">
        <p14:creationId xmlns:p14="http://schemas.microsoft.com/office/powerpoint/2010/main" val="413473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05FD1-9387-E9C9-4426-F0DA67B8D88A}"/>
              </a:ext>
            </a:extLst>
          </p:cNvPr>
          <p:cNvSpPr>
            <a:spLocks noGrp="1"/>
          </p:cNvSpPr>
          <p:nvPr>
            <p:ph type="dt" sz="half" idx="10"/>
          </p:nvPr>
        </p:nvSpPr>
        <p:spPr/>
        <p:txBody>
          <a:bodyPr/>
          <a:lstStyle/>
          <a:p>
            <a:fld id="{1DD19F71-E4FD-274F-8FC0-237D3DC00F9F}" type="datetime4">
              <a:rPr lang="de-DE" smtClean="0"/>
              <a:t>20. September 2022</a:t>
            </a:fld>
            <a:endParaRPr lang="de-DE" dirty="0"/>
          </a:p>
        </p:txBody>
      </p:sp>
      <p:sp>
        <p:nvSpPr>
          <p:cNvPr id="3" name="Footer Placeholder 2">
            <a:extLst>
              <a:ext uri="{FF2B5EF4-FFF2-40B4-BE49-F238E27FC236}">
                <a16:creationId xmlns:a16="http://schemas.microsoft.com/office/drawing/2014/main" id="{14167793-AC9D-F067-8AB2-850C88BEA2D8}"/>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5B1D0522-4DC7-DDEF-5CBF-57D9413ECC77}"/>
              </a:ext>
            </a:extLst>
          </p:cNvPr>
          <p:cNvSpPr>
            <a:spLocks noGrp="1"/>
          </p:cNvSpPr>
          <p:nvPr>
            <p:ph type="sldNum" sz="quarter" idx="12"/>
          </p:nvPr>
        </p:nvSpPr>
        <p:spPr/>
        <p:txBody>
          <a:bodyPr/>
          <a:lstStyle/>
          <a:p>
            <a:fld id="{D949F9DF-37BD-4CD6-BF49-65BA579E1D7A}" type="slidenum">
              <a:rPr lang="de-DE" smtClean="0"/>
              <a:pPr/>
              <a:t>7</a:t>
            </a:fld>
            <a:endParaRPr lang="de-DE"/>
          </a:p>
        </p:txBody>
      </p:sp>
      <p:sp>
        <p:nvSpPr>
          <p:cNvPr id="6" name="Title 5">
            <a:extLst>
              <a:ext uri="{FF2B5EF4-FFF2-40B4-BE49-F238E27FC236}">
                <a16:creationId xmlns:a16="http://schemas.microsoft.com/office/drawing/2014/main" id="{3F238FE3-C17F-F8DB-DC6C-A16C865F2115}"/>
              </a:ext>
            </a:extLst>
          </p:cNvPr>
          <p:cNvSpPr>
            <a:spLocks noGrp="1"/>
          </p:cNvSpPr>
          <p:nvPr>
            <p:ph type="title"/>
          </p:nvPr>
        </p:nvSpPr>
        <p:spPr/>
        <p:txBody>
          <a:bodyPr/>
          <a:lstStyle/>
          <a:p>
            <a:r>
              <a:rPr lang="en-DE" dirty="0"/>
              <a:t>Image analysis</a:t>
            </a:r>
          </a:p>
        </p:txBody>
      </p:sp>
      <p:sp>
        <p:nvSpPr>
          <p:cNvPr id="8" name="Text Placeholder 7">
            <a:extLst>
              <a:ext uri="{FF2B5EF4-FFF2-40B4-BE49-F238E27FC236}">
                <a16:creationId xmlns:a16="http://schemas.microsoft.com/office/drawing/2014/main" id="{149BA575-37D7-B8DB-E697-8D78A3E3B652}"/>
              </a:ext>
            </a:extLst>
          </p:cNvPr>
          <p:cNvSpPr>
            <a:spLocks noGrp="1"/>
          </p:cNvSpPr>
          <p:nvPr>
            <p:ph type="body" sz="quarter" idx="37"/>
          </p:nvPr>
        </p:nvSpPr>
        <p:spPr/>
        <p:txBody>
          <a:bodyPr/>
          <a:lstStyle/>
          <a:p>
            <a:r>
              <a:rPr lang="en-DE" dirty="0"/>
              <a:t>Why classical algorithms are not compatible with experimental data</a:t>
            </a:r>
          </a:p>
        </p:txBody>
      </p:sp>
      <p:pic>
        <p:nvPicPr>
          <p:cNvPr id="9" name="Picture Placeholder 8" descr="A picture containing night sky&#10;&#10;Description automatically generated">
            <a:extLst>
              <a:ext uri="{FF2B5EF4-FFF2-40B4-BE49-F238E27FC236}">
                <a16:creationId xmlns:a16="http://schemas.microsoft.com/office/drawing/2014/main" id="{D1FC9849-BD03-F667-F9A3-24B703648CD1}"/>
              </a:ext>
            </a:extLst>
          </p:cNvPr>
          <p:cNvPicPr>
            <a:picLocks noGrp="1" noChangeAspect="1"/>
          </p:cNvPicPr>
          <p:nvPr>
            <p:ph type="pic" sz="quarter" idx="25"/>
          </p:nvPr>
        </p:nvPicPr>
        <p:blipFill>
          <a:blip r:embed="rId3"/>
          <a:srcRect t="8227" b="8227"/>
          <a:stretch>
            <a:fillRect/>
          </a:stretch>
        </p:blipFill>
        <p:spPr>
          <a:xfrm>
            <a:off x="6203950" y="1501228"/>
            <a:ext cx="5469732" cy="4569619"/>
          </a:xfrm>
          <a:prstGeom prst="rect">
            <a:avLst/>
          </a:prstGeom>
        </p:spPr>
      </p:pic>
      <p:sp>
        <p:nvSpPr>
          <p:cNvPr id="11" name="Text Placeholder 10">
            <a:extLst>
              <a:ext uri="{FF2B5EF4-FFF2-40B4-BE49-F238E27FC236}">
                <a16:creationId xmlns:a16="http://schemas.microsoft.com/office/drawing/2014/main" id="{11000D9F-F754-938F-3476-C5784CFAEE56}"/>
              </a:ext>
            </a:extLst>
          </p:cNvPr>
          <p:cNvSpPr txBox="1">
            <a:spLocks noGrp="1"/>
          </p:cNvSpPr>
          <p:nvPr>
            <p:ph type="body" sz="quarter" idx="13"/>
          </p:nvPr>
        </p:nvSpPr>
        <p:spPr>
          <a:xfrm>
            <a:off x="518318" y="1631156"/>
            <a:ext cx="4818307" cy="3222934"/>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Why </a:t>
            </a:r>
            <a:r>
              <a:rPr lang="en-DE" dirty="0">
                <a:solidFill>
                  <a:prstClr val="black"/>
                </a:solidFill>
                <a:latin typeface="Arial"/>
              </a:rPr>
              <a:t>does it </a:t>
            </a:r>
            <a:r>
              <a:rPr lang="en-DE" sz="1600" dirty="0">
                <a:solidFill>
                  <a:prstClr val="black"/>
                </a:solidFill>
                <a:latin typeface="Arial"/>
              </a:rPr>
              <a:t>not work?</a:t>
            </a:r>
          </a:p>
          <a:p>
            <a:pPr marL="342900" indent="-342900">
              <a:buFont typeface="+mj-lt"/>
              <a:buAutoNum type="arabicPeriod"/>
            </a:pPr>
            <a:r>
              <a:rPr lang="en-DE" dirty="0">
                <a:solidFill>
                  <a:prstClr val="black"/>
                </a:solidFill>
                <a:latin typeface="Arial"/>
              </a:rPr>
              <a:t>Images are volumetric</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Illumination inhomogene</a:t>
            </a:r>
            <a:r>
              <a:rPr lang="en-DE" sz="1600" dirty="0">
                <a:solidFill>
                  <a:prstClr val="black"/>
                </a:solidFill>
                <a:latin typeface="Arial"/>
              </a:rPr>
              <a:t>ties</a:t>
            </a: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Signal to noise (autofluorescence)</a:t>
            </a:r>
            <a:endParaRPr lang="en-DE" sz="1600" dirty="0">
              <a:solidFill>
                <a:prstClr val="black"/>
              </a:solidFill>
              <a:latin typeface="Arial"/>
            </a:endParaRP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Acquisition artifacts (PSF, scattering, attenuation)</a:t>
            </a:r>
            <a:endParaRPr kumimoji="0" lang="en-DE" b="0" i="0" u="none" strike="noStrike" kern="1200" cap="none" spc="0" normalizeH="0" baseline="0" noProof="0" dirty="0">
              <a:ln>
                <a:noFill/>
              </a:ln>
              <a:solidFill>
                <a:prstClr val="black"/>
              </a:solidFill>
              <a:effectLst/>
              <a:uLnTx/>
              <a:uFillTx/>
              <a:latin typeface="Arial"/>
              <a:ea typeface="+mn-ea"/>
              <a:cs typeface="+mn-cs"/>
            </a:endParaRP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lang="en-DE" sz="1600" dirty="0">
                <a:solidFill>
                  <a:prstClr val="black"/>
                </a:solidFill>
                <a:latin typeface="Arial"/>
              </a:rPr>
              <a:t>High cell density</a:t>
            </a: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b="0" i="0" u="none" strike="noStrike" kern="1200" cap="none" spc="0" normalizeH="0" baseline="0" noProof="0" dirty="0">
                <a:ln>
                  <a:noFill/>
                </a:ln>
                <a:solidFill>
                  <a:prstClr val="black"/>
                </a:solidFill>
                <a:effectLst/>
                <a:uLnTx/>
                <a:uFillTx/>
                <a:latin typeface="Arial"/>
                <a:ea typeface="+mn-ea"/>
                <a:cs typeface="+mn-cs"/>
              </a:rPr>
              <a:t>High image variation</a:t>
            </a: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b="0" i="0" u="none" strike="noStrike" kern="1200" cap="none" spc="0" normalizeH="0" baseline="0" noProof="0" dirty="0">
                <a:ln>
                  <a:noFill/>
                </a:ln>
                <a:solidFill>
                  <a:prstClr val="black"/>
                </a:solidFill>
                <a:effectLst/>
                <a:uLnTx/>
                <a:uFillTx/>
                <a:latin typeface="Arial"/>
                <a:ea typeface="+mn-ea"/>
                <a:cs typeface="+mn-cs"/>
              </a:rPr>
              <a:t>FAD</a:t>
            </a:r>
            <a:r>
              <a:rPr lang="en-DE" dirty="0">
                <a:solidFill>
                  <a:prstClr val="black"/>
                </a:solidFill>
                <a:latin typeface="Arial"/>
              </a:rPr>
              <a:t> fluorescence</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TextBox 4">
            <a:extLst>
              <a:ext uri="{FF2B5EF4-FFF2-40B4-BE49-F238E27FC236}">
                <a16:creationId xmlns:a16="http://schemas.microsoft.com/office/drawing/2014/main" id="{7F8D2A5F-7A71-54FE-B812-BEC812003A11}"/>
              </a:ext>
            </a:extLst>
          </p:cNvPr>
          <p:cNvSpPr txBox="1"/>
          <p:nvPr/>
        </p:nvSpPr>
        <p:spPr>
          <a:xfrm>
            <a:off x="7206899" y="6134170"/>
            <a:ext cx="3463833" cy="21858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Real image of </a:t>
            </a:r>
            <a:r>
              <a:rPr lang="en-DE" sz="1400" dirty="0">
                <a:solidFill>
                  <a:prstClr val="black"/>
                </a:solidFill>
                <a:latin typeface="Arial"/>
              </a:rPr>
              <a:t>immune cells in FAD channel</a:t>
            </a:r>
            <a:endParaRPr kumimoji="0" lang="en-DE"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83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1EFF-BA67-D166-4CD9-A01597949660}"/>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en-DE" dirty="0"/>
          </a:p>
        </p:txBody>
      </p:sp>
      <p:sp>
        <p:nvSpPr>
          <p:cNvPr id="3" name="Date Placeholder 2">
            <a:extLst>
              <a:ext uri="{FF2B5EF4-FFF2-40B4-BE49-F238E27FC236}">
                <a16:creationId xmlns:a16="http://schemas.microsoft.com/office/drawing/2014/main" id="{6BA2FED7-97B8-7652-B5CC-1F67072E13E6}"/>
              </a:ext>
            </a:extLst>
          </p:cNvPr>
          <p:cNvSpPr>
            <a:spLocks noGrp="1"/>
          </p:cNvSpPr>
          <p:nvPr>
            <p:ph type="dt" sz="half" idx="10"/>
          </p:nvPr>
        </p:nvSpPr>
        <p:spPr/>
        <p:txBody>
          <a:bodyPr/>
          <a:lstStyle/>
          <a:p>
            <a:fld id="{4A35E7B6-EEAE-C144-8BB0-F59E11BEE9FB}" type="datetime4">
              <a:rPr lang="de-DE" smtClean="0"/>
              <a:t>20. September 2022</a:t>
            </a:fld>
            <a:endParaRPr lang="de-DE" dirty="0"/>
          </a:p>
        </p:txBody>
      </p:sp>
      <p:sp>
        <p:nvSpPr>
          <p:cNvPr id="4" name="Footer Placeholder 3">
            <a:extLst>
              <a:ext uri="{FF2B5EF4-FFF2-40B4-BE49-F238E27FC236}">
                <a16:creationId xmlns:a16="http://schemas.microsoft.com/office/drawing/2014/main" id="{55445653-E884-D13A-BED4-D4541D9A4EBB}"/>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F40BA751-65F5-6EA3-E378-13638649CCA3}"/>
              </a:ext>
            </a:extLst>
          </p:cNvPr>
          <p:cNvSpPr>
            <a:spLocks noGrp="1"/>
          </p:cNvSpPr>
          <p:nvPr>
            <p:ph type="sldNum" sz="quarter" idx="12"/>
          </p:nvPr>
        </p:nvSpPr>
        <p:spPr/>
        <p:txBody>
          <a:bodyPr/>
          <a:lstStyle/>
          <a:p>
            <a:fld id="{D949F9DF-37BD-4CD6-BF49-65BA579E1D7A}" type="slidenum">
              <a:rPr lang="de-DE" smtClean="0"/>
              <a:pPr/>
              <a:t>8</a:t>
            </a:fld>
            <a:endParaRPr lang="de-DE"/>
          </a:p>
        </p:txBody>
      </p:sp>
      <p:sp>
        <p:nvSpPr>
          <p:cNvPr id="6" name="Text Placeholder 5">
            <a:extLst>
              <a:ext uri="{FF2B5EF4-FFF2-40B4-BE49-F238E27FC236}">
                <a16:creationId xmlns:a16="http://schemas.microsoft.com/office/drawing/2014/main" id="{CDB888F8-66E9-642D-D40C-7C6C8D06E1E5}"/>
              </a:ext>
            </a:extLst>
          </p:cNvPr>
          <p:cNvSpPr>
            <a:spLocks noGrp="1"/>
          </p:cNvSpPr>
          <p:nvPr>
            <p:ph type="body" sz="quarter" idx="37"/>
          </p:nvPr>
        </p:nvSpPr>
        <p:spPr/>
        <p:txBody>
          <a:bodyPr/>
          <a:lstStyle/>
          <a:p>
            <a:r>
              <a:rPr lang="en-DE" dirty="0"/>
              <a:t>What is Machine Learning?</a:t>
            </a:r>
          </a:p>
        </p:txBody>
      </p:sp>
      <p:grpSp>
        <p:nvGrpSpPr>
          <p:cNvPr id="10" name="Group 9">
            <a:extLst>
              <a:ext uri="{FF2B5EF4-FFF2-40B4-BE49-F238E27FC236}">
                <a16:creationId xmlns:a16="http://schemas.microsoft.com/office/drawing/2014/main" id="{FB343044-8F7D-757F-7E3B-04B080E21D9A}"/>
              </a:ext>
            </a:extLst>
          </p:cNvPr>
          <p:cNvGrpSpPr/>
          <p:nvPr/>
        </p:nvGrpSpPr>
        <p:grpSpPr>
          <a:xfrm>
            <a:off x="850524" y="2136857"/>
            <a:ext cx="8301640" cy="3414855"/>
            <a:chOff x="1879224" y="2512416"/>
            <a:chExt cx="6726649" cy="2827366"/>
          </a:xfrm>
        </p:grpSpPr>
        <p:sp>
          <p:nvSpPr>
            <p:cNvPr id="37" name="Rectangle 36">
              <a:extLst>
                <a:ext uri="{FF2B5EF4-FFF2-40B4-BE49-F238E27FC236}">
                  <a16:creationId xmlns:a16="http://schemas.microsoft.com/office/drawing/2014/main" id="{A0F49D0B-50CE-3099-9B64-131F3A5E8AA2}"/>
                </a:ext>
              </a:extLst>
            </p:cNvPr>
            <p:cNvSpPr/>
            <p:nvPr/>
          </p:nvSpPr>
          <p:spPr>
            <a:xfrm>
              <a:off x="3627187" y="2851763"/>
              <a:ext cx="1446028" cy="24880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CA1C0199-0AD4-103B-8D32-567709339251}"/>
                </a:ext>
              </a:extLst>
            </p:cNvPr>
            <p:cNvSpPr/>
            <p:nvPr/>
          </p:nvSpPr>
          <p:spPr>
            <a:xfrm>
              <a:off x="7159845" y="2819268"/>
              <a:ext cx="1446028" cy="24880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159A4EB2-9430-C359-1769-7105D011DD31}"/>
                </a:ext>
              </a:extLst>
            </p:cNvPr>
            <p:cNvGrpSpPr/>
            <p:nvPr/>
          </p:nvGrpSpPr>
          <p:grpSpPr>
            <a:xfrm>
              <a:off x="1879224" y="2512416"/>
              <a:ext cx="6403236" cy="2547243"/>
              <a:chOff x="-817599" y="2235597"/>
              <a:chExt cx="6403236" cy="2547243"/>
            </a:xfrm>
          </p:grpSpPr>
          <p:sp>
            <p:nvSpPr>
              <p:cNvPr id="7" name="Rectangle 6">
                <a:extLst>
                  <a:ext uri="{FF2B5EF4-FFF2-40B4-BE49-F238E27FC236}">
                    <a16:creationId xmlns:a16="http://schemas.microsoft.com/office/drawing/2014/main" id="{BF71B592-0C47-77D0-C13C-60EC830556E1}"/>
                  </a:ext>
                </a:extLst>
              </p:cNvPr>
              <p:cNvSpPr/>
              <p:nvPr/>
            </p:nvSpPr>
            <p:spPr>
              <a:xfrm>
                <a:off x="1254657" y="2789235"/>
                <a:ext cx="797442" cy="797442"/>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Data</a:t>
                </a:r>
              </a:p>
            </p:txBody>
          </p:sp>
          <p:sp>
            <p:nvSpPr>
              <p:cNvPr id="8" name="Trapezium 7">
                <a:extLst>
                  <a:ext uri="{FF2B5EF4-FFF2-40B4-BE49-F238E27FC236}">
                    <a16:creationId xmlns:a16="http://schemas.microsoft.com/office/drawing/2014/main" id="{4ABAB618-3B0D-067D-A3D2-FD64A1F4B6B7}"/>
                  </a:ext>
                </a:extLst>
              </p:cNvPr>
              <p:cNvSpPr/>
              <p:nvPr/>
            </p:nvSpPr>
            <p:spPr>
              <a:xfrm>
                <a:off x="2660215" y="2789235"/>
                <a:ext cx="1477925" cy="797442"/>
              </a:xfrm>
              <a:prstGeom prst="trapezoid">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ML algorithm</a:t>
                </a:r>
              </a:p>
            </p:txBody>
          </p:sp>
          <p:sp>
            <p:nvSpPr>
              <p:cNvPr id="9" name="Rectangle 8">
                <a:extLst>
                  <a:ext uri="{FF2B5EF4-FFF2-40B4-BE49-F238E27FC236}">
                    <a16:creationId xmlns:a16="http://schemas.microsoft.com/office/drawing/2014/main" id="{A138819B-5248-4F88-8FD3-48816192A06F}"/>
                  </a:ext>
                </a:extLst>
              </p:cNvPr>
              <p:cNvSpPr/>
              <p:nvPr/>
            </p:nvSpPr>
            <p:spPr>
              <a:xfrm>
                <a:off x="4786437" y="2789235"/>
                <a:ext cx="799200" cy="797442"/>
              </a:xfrm>
              <a:prstGeom prst="rect">
                <a:avLst/>
              </a:prstGeom>
              <a:solidFill>
                <a:schemeClr val="accent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Output</a:t>
                </a:r>
              </a:p>
            </p:txBody>
          </p:sp>
          <p:cxnSp>
            <p:nvCxnSpPr>
              <p:cNvPr id="11" name="Straight Arrow Connector 10">
                <a:extLst>
                  <a:ext uri="{FF2B5EF4-FFF2-40B4-BE49-F238E27FC236}">
                    <a16:creationId xmlns:a16="http://schemas.microsoft.com/office/drawing/2014/main" id="{D40558A4-8706-FAAD-920A-72FAD7B1F345}"/>
                  </a:ext>
                </a:extLst>
              </p:cNvPr>
              <p:cNvCxnSpPr>
                <a:cxnSpLocks/>
                <a:stCxn id="7" idx="3"/>
                <a:endCxn id="8" idx="1"/>
              </p:cNvCxnSpPr>
              <p:nvPr/>
            </p:nvCxnSpPr>
            <p:spPr>
              <a:xfrm>
                <a:off x="2052099" y="3187956"/>
                <a:ext cx="70779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A8FD147-4926-33FC-4600-40CE6C798202}"/>
                  </a:ext>
                </a:extLst>
              </p:cNvPr>
              <p:cNvCxnSpPr>
                <a:cxnSpLocks/>
                <a:stCxn id="8" idx="3"/>
                <a:endCxn id="9" idx="1"/>
              </p:cNvCxnSpPr>
              <p:nvPr/>
            </p:nvCxnSpPr>
            <p:spPr>
              <a:xfrm>
                <a:off x="4038460" y="3187956"/>
                <a:ext cx="747977"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09B18AE-0225-0F7C-89D2-E8E93CE6D289}"/>
                  </a:ext>
                </a:extLst>
              </p:cNvPr>
              <p:cNvSpPr/>
              <p:nvPr/>
            </p:nvSpPr>
            <p:spPr>
              <a:xfrm>
                <a:off x="1254657" y="3985398"/>
                <a:ext cx="797442" cy="797442"/>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Data</a:t>
                </a:r>
              </a:p>
            </p:txBody>
          </p:sp>
          <p:sp>
            <p:nvSpPr>
              <p:cNvPr id="15" name="Trapezium 14">
                <a:extLst>
                  <a:ext uri="{FF2B5EF4-FFF2-40B4-BE49-F238E27FC236}">
                    <a16:creationId xmlns:a16="http://schemas.microsoft.com/office/drawing/2014/main" id="{82B26F6B-4E0D-3A2E-DEC6-0E3181BE2C88}"/>
                  </a:ext>
                </a:extLst>
              </p:cNvPr>
              <p:cNvSpPr/>
              <p:nvPr/>
            </p:nvSpPr>
            <p:spPr>
              <a:xfrm>
                <a:off x="2667015" y="3985398"/>
                <a:ext cx="1477925" cy="797442"/>
              </a:xfrm>
              <a:prstGeom prst="trapezoid">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ML algorithm</a:t>
                </a:r>
              </a:p>
            </p:txBody>
          </p:sp>
          <p:sp>
            <p:nvSpPr>
              <p:cNvPr id="16" name="Rectangle 15">
                <a:extLst>
                  <a:ext uri="{FF2B5EF4-FFF2-40B4-BE49-F238E27FC236}">
                    <a16:creationId xmlns:a16="http://schemas.microsoft.com/office/drawing/2014/main" id="{948C884B-8368-1A68-39EB-2AD2FC53DCB5}"/>
                  </a:ext>
                </a:extLst>
              </p:cNvPr>
              <p:cNvSpPr/>
              <p:nvPr/>
            </p:nvSpPr>
            <p:spPr>
              <a:xfrm>
                <a:off x="4786437" y="3985398"/>
                <a:ext cx="799200" cy="797442"/>
              </a:xfrm>
              <a:prstGeom prst="rect">
                <a:avLst/>
              </a:prstGeom>
              <a:solidFill>
                <a:schemeClr val="accent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Output</a:t>
                </a:r>
              </a:p>
            </p:txBody>
          </p:sp>
          <p:cxnSp>
            <p:nvCxnSpPr>
              <p:cNvPr id="17" name="Straight Arrow Connector 16">
                <a:extLst>
                  <a:ext uri="{FF2B5EF4-FFF2-40B4-BE49-F238E27FC236}">
                    <a16:creationId xmlns:a16="http://schemas.microsoft.com/office/drawing/2014/main" id="{D2204350-E873-81EC-4E1A-B20246756E10}"/>
                  </a:ext>
                </a:extLst>
              </p:cNvPr>
              <p:cNvCxnSpPr>
                <a:cxnSpLocks/>
                <a:stCxn id="14" idx="3"/>
                <a:endCxn id="15" idx="1"/>
              </p:cNvCxnSpPr>
              <p:nvPr/>
            </p:nvCxnSpPr>
            <p:spPr>
              <a:xfrm>
                <a:off x="2052099" y="4384119"/>
                <a:ext cx="71459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DBE3E5-ABD5-B7FB-7A32-7AC005D36090}"/>
                  </a:ext>
                </a:extLst>
              </p:cNvPr>
              <p:cNvCxnSpPr>
                <a:cxnSpLocks/>
                <a:stCxn id="16" idx="1"/>
                <a:endCxn id="15" idx="3"/>
              </p:cNvCxnSpPr>
              <p:nvPr/>
            </p:nvCxnSpPr>
            <p:spPr>
              <a:xfrm flipH="1">
                <a:off x="4045260" y="4384119"/>
                <a:ext cx="741177"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7528A15-6FDA-5EDF-58EA-40B0E925907A}"/>
                  </a:ext>
                </a:extLst>
              </p:cNvPr>
              <p:cNvSpPr txBox="1"/>
              <p:nvPr/>
            </p:nvSpPr>
            <p:spPr>
              <a:xfrm>
                <a:off x="1243009" y="2235597"/>
                <a:ext cx="820738"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Question</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3" name="TextBox 22">
                <a:extLst>
                  <a:ext uri="{FF2B5EF4-FFF2-40B4-BE49-F238E27FC236}">
                    <a16:creationId xmlns:a16="http://schemas.microsoft.com/office/drawing/2014/main" id="{A9290C2D-7768-FFB6-112C-6A9D72CCAA8D}"/>
                  </a:ext>
                </a:extLst>
              </p:cNvPr>
              <p:cNvSpPr txBox="1"/>
              <p:nvPr/>
            </p:nvSpPr>
            <p:spPr>
              <a:xfrm>
                <a:off x="4844597" y="2235597"/>
                <a:ext cx="682879"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Answer</a:t>
                </a:r>
              </a:p>
            </p:txBody>
          </p:sp>
          <p:sp>
            <p:nvSpPr>
              <p:cNvPr id="24" name="TextBox 23">
                <a:extLst>
                  <a:ext uri="{FF2B5EF4-FFF2-40B4-BE49-F238E27FC236}">
                    <a16:creationId xmlns:a16="http://schemas.microsoft.com/office/drawing/2014/main" id="{9FDC8BD6-77A1-0FC3-9492-DCC0ED91ACC7}"/>
                  </a:ext>
                </a:extLst>
              </p:cNvPr>
              <p:cNvSpPr txBox="1"/>
              <p:nvPr/>
            </p:nvSpPr>
            <p:spPr>
              <a:xfrm>
                <a:off x="-817599" y="3063050"/>
                <a:ext cx="1673535"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Exploitation phase</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5" name="TextBox 24">
                <a:extLst>
                  <a:ext uri="{FF2B5EF4-FFF2-40B4-BE49-F238E27FC236}">
                    <a16:creationId xmlns:a16="http://schemas.microsoft.com/office/drawing/2014/main" id="{81EE62ED-CE96-577C-5E9F-83F919BD8360}"/>
                  </a:ext>
                </a:extLst>
              </p:cNvPr>
              <p:cNvSpPr txBox="1"/>
              <p:nvPr/>
            </p:nvSpPr>
            <p:spPr>
              <a:xfrm>
                <a:off x="-490971" y="4259213"/>
                <a:ext cx="134690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Training phase</a:t>
                </a:r>
              </a:p>
            </p:txBody>
          </p:sp>
        </p:grpSp>
      </p:grpSp>
      <p:sp>
        <p:nvSpPr>
          <p:cNvPr id="19" name="TextBox 18">
            <a:extLst>
              <a:ext uri="{FF2B5EF4-FFF2-40B4-BE49-F238E27FC236}">
                <a16:creationId xmlns:a16="http://schemas.microsoft.com/office/drawing/2014/main" id="{26EB73BC-AEC4-446A-ACA0-880634D2EDD7}"/>
              </a:ext>
            </a:extLst>
          </p:cNvPr>
          <p:cNvSpPr txBox="1"/>
          <p:nvPr/>
        </p:nvSpPr>
        <p:spPr>
          <a:xfrm>
            <a:off x="5621813" y="2136857"/>
            <a:ext cx="8656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1600" dirty="0">
                <a:solidFill>
                  <a:prstClr val="black"/>
                </a:solidFill>
                <a:latin typeface="Arial"/>
              </a:rPr>
              <a:t>Algorithm</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TextBox 19">
            <a:extLst>
              <a:ext uri="{FF2B5EF4-FFF2-40B4-BE49-F238E27FC236}">
                <a16:creationId xmlns:a16="http://schemas.microsoft.com/office/drawing/2014/main" id="{08F1AEFF-3E7F-71FE-EEDC-CD052E342EBC}"/>
              </a:ext>
            </a:extLst>
          </p:cNvPr>
          <p:cNvSpPr txBox="1"/>
          <p:nvPr/>
        </p:nvSpPr>
        <p:spPr>
          <a:xfrm>
            <a:off x="5323462" y="5908216"/>
            <a:ext cx="1462323"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Training dataset</a:t>
            </a:r>
          </a:p>
        </p:txBody>
      </p:sp>
      <p:cxnSp>
        <p:nvCxnSpPr>
          <p:cNvPr id="27" name="Elbow Connector 26">
            <a:extLst>
              <a:ext uri="{FF2B5EF4-FFF2-40B4-BE49-F238E27FC236}">
                <a16:creationId xmlns:a16="http://schemas.microsoft.com/office/drawing/2014/main" id="{15A8B2A5-9CCE-D645-0789-7DB39F02DA16}"/>
              </a:ext>
            </a:extLst>
          </p:cNvPr>
          <p:cNvCxnSpPr>
            <a:stCxn id="20" idx="1"/>
            <a:endCxn id="14" idx="2"/>
          </p:cNvCxnSpPr>
          <p:nvPr/>
        </p:nvCxnSpPr>
        <p:spPr>
          <a:xfrm rot="10800000">
            <a:off x="3900062" y="5213384"/>
            <a:ext cx="1423401" cy="81973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378BE43-020C-B043-A45E-1E7A5D0CED17}"/>
              </a:ext>
            </a:extLst>
          </p:cNvPr>
          <p:cNvCxnSpPr>
            <a:stCxn id="20" idx="3"/>
            <a:endCxn id="16" idx="2"/>
          </p:cNvCxnSpPr>
          <p:nvPr/>
        </p:nvCxnSpPr>
        <p:spPr>
          <a:xfrm flipV="1">
            <a:off x="6785785" y="5213383"/>
            <a:ext cx="1474078" cy="81973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EC0CD99-33A2-831A-B60B-297471D720B9}"/>
              </a:ext>
            </a:extLst>
          </p:cNvPr>
          <p:cNvSpPr/>
          <p:nvPr/>
        </p:nvSpPr>
        <p:spPr>
          <a:xfrm>
            <a:off x="1027892" y="4027240"/>
            <a:ext cx="9187841" cy="2225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27784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883AE3A0-EAA3-9F4A-844A-8FF6DC1A5C1A}" type="datetime4">
              <a:rPr lang="de-DE" smtClean="0"/>
              <a:t>20.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9</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de-DE" dirty="0"/>
          </a:p>
        </p:txBody>
      </p:sp>
      <p:sp>
        <p:nvSpPr>
          <p:cNvPr id="3" name="Textplatzhalter 2">
            <a:extLst>
              <a:ext uri="{FF2B5EF4-FFF2-40B4-BE49-F238E27FC236}">
                <a16:creationId xmlns:a16="http://schemas.microsoft.com/office/drawing/2014/main" id="{819A6138-49FF-4998-9C3E-F23ADBF37CF3}"/>
              </a:ext>
            </a:extLst>
          </p:cNvPr>
          <p:cNvSpPr>
            <a:spLocks noGrp="1"/>
          </p:cNvSpPr>
          <p:nvPr>
            <p:ph type="body" sz="quarter" idx="26"/>
          </p:nvPr>
        </p:nvSpPr>
        <p:spPr>
          <a:xfrm>
            <a:off x="1337388" y="2038007"/>
            <a:ext cx="1919331" cy="454869"/>
          </a:xfrm>
        </p:spPr>
        <p:txBody>
          <a:bodyPr/>
          <a:lstStyle/>
          <a:p>
            <a:r>
              <a:rPr lang="de-DE" dirty="0" err="1"/>
              <a:t>Classical</a:t>
            </a:r>
            <a:r>
              <a:rPr lang="de-DE" dirty="0"/>
              <a:t> </a:t>
            </a:r>
            <a:r>
              <a:rPr lang="de-DE" dirty="0" err="1"/>
              <a:t>Machine</a:t>
            </a:r>
            <a:r>
              <a:rPr lang="de-DE" dirty="0"/>
              <a:t> Learning </a:t>
            </a:r>
            <a:r>
              <a:rPr lang="de-DE" dirty="0" err="1"/>
              <a:t>approaches</a:t>
            </a:r>
            <a:endParaRPr lang="de-DE" dirty="0"/>
          </a:p>
        </p:txBody>
      </p:sp>
      <p:sp>
        <p:nvSpPr>
          <p:cNvPr id="12" name="Textplatzhalter 11">
            <a:extLst>
              <a:ext uri="{FF2B5EF4-FFF2-40B4-BE49-F238E27FC236}">
                <a16:creationId xmlns:a16="http://schemas.microsoft.com/office/drawing/2014/main" id="{0312C91F-8FD0-4864-A34B-93AA962B6163}"/>
              </a:ext>
            </a:extLst>
          </p:cNvPr>
          <p:cNvSpPr>
            <a:spLocks noGrp="1"/>
          </p:cNvSpPr>
          <p:nvPr>
            <p:ph type="body" sz="quarter" idx="28"/>
          </p:nvPr>
        </p:nvSpPr>
        <p:spPr>
          <a:xfrm>
            <a:off x="1337388" y="4377124"/>
            <a:ext cx="1919331" cy="511084"/>
          </a:xfrm>
        </p:spPr>
        <p:txBody>
          <a:bodyPr/>
          <a:lstStyle/>
          <a:p>
            <a:r>
              <a:rPr lang="de-DE" dirty="0"/>
              <a:t>Deep Learning (DL) </a:t>
            </a:r>
            <a:r>
              <a:rPr lang="de-DE" dirty="0" err="1"/>
              <a:t>approaches</a:t>
            </a:r>
            <a:endParaRPr lang="de-DE"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err="1"/>
              <a:t>Classical</a:t>
            </a:r>
            <a:r>
              <a:rPr lang="de-DE" dirty="0"/>
              <a:t> </a:t>
            </a:r>
            <a:r>
              <a:rPr lang="de-DE" dirty="0" err="1"/>
              <a:t>Machine</a:t>
            </a:r>
            <a:r>
              <a:rPr lang="de-DE" dirty="0"/>
              <a:t> Learning vs. Deep Learning</a:t>
            </a:r>
          </a:p>
        </p:txBody>
      </p:sp>
      <p:grpSp>
        <p:nvGrpSpPr>
          <p:cNvPr id="29" name="Group 28">
            <a:extLst>
              <a:ext uri="{FF2B5EF4-FFF2-40B4-BE49-F238E27FC236}">
                <a16:creationId xmlns:a16="http://schemas.microsoft.com/office/drawing/2014/main" id="{3FFFAEFB-6225-0ABA-E781-CF804FDD97CB}"/>
              </a:ext>
            </a:extLst>
          </p:cNvPr>
          <p:cNvGrpSpPr/>
          <p:nvPr/>
        </p:nvGrpSpPr>
        <p:grpSpPr>
          <a:xfrm>
            <a:off x="3007174" y="4278180"/>
            <a:ext cx="6844385" cy="497186"/>
            <a:chOff x="518317" y="2373224"/>
            <a:chExt cx="6020140" cy="454871"/>
          </a:xfrm>
        </p:grpSpPr>
        <p:sp>
          <p:nvSpPr>
            <p:cNvPr id="30" name="Rectangle 29">
              <a:extLst>
                <a:ext uri="{FF2B5EF4-FFF2-40B4-BE49-F238E27FC236}">
                  <a16:creationId xmlns:a16="http://schemas.microsoft.com/office/drawing/2014/main" id="{A5F6A0DA-9EA8-0F78-BD16-F1EC6179EB29}"/>
                </a:ext>
              </a:extLst>
            </p:cNvPr>
            <p:cNvSpPr/>
            <p:nvPr/>
          </p:nvSpPr>
          <p:spPr>
            <a:xfrm>
              <a:off x="518317" y="2373226"/>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Acquisition</a:t>
              </a:r>
            </a:p>
          </p:txBody>
        </p:sp>
        <p:sp>
          <p:nvSpPr>
            <p:cNvPr id="31" name="Rectangle 30">
              <a:extLst>
                <a:ext uri="{FF2B5EF4-FFF2-40B4-BE49-F238E27FC236}">
                  <a16:creationId xmlns:a16="http://schemas.microsoft.com/office/drawing/2014/main" id="{81D4DDCA-7BB4-C79F-CCB8-A7ECFF3F32B5}"/>
                </a:ext>
              </a:extLst>
            </p:cNvPr>
            <p:cNvSpPr/>
            <p:nvPr/>
          </p:nvSpPr>
          <p:spPr>
            <a:xfrm>
              <a:off x="1753352" y="2373225"/>
              <a:ext cx="1080000" cy="454869"/>
            </a:xfrm>
            <a:prstGeom prst="rect">
              <a:avLst/>
            </a:prstGeom>
            <a:solidFill>
              <a:schemeClr val="accent4"/>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Preprocessing</a:t>
              </a:r>
            </a:p>
          </p:txBody>
        </p:sp>
        <p:sp>
          <p:nvSpPr>
            <p:cNvPr id="32" name="Rectangle 31">
              <a:extLst>
                <a:ext uri="{FF2B5EF4-FFF2-40B4-BE49-F238E27FC236}">
                  <a16:creationId xmlns:a16="http://schemas.microsoft.com/office/drawing/2014/main" id="{08B8F970-DA1D-1B42-7D57-4967FCF0FA8D}"/>
                </a:ext>
              </a:extLst>
            </p:cNvPr>
            <p:cNvSpPr/>
            <p:nvPr/>
          </p:nvSpPr>
          <p:spPr>
            <a:xfrm>
              <a:off x="2988387" y="2373225"/>
              <a:ext cx="1080000" cy="454869"/>
            </a:xfrm>
            <a:prstGeom prst="rect">
              <a:avLst/>
            </a:prstGeom>
            <a:solidFill>
              <a:schemeClr val="accent4"/>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Feature</a:t>
              </a:r>
              <a:br>
                <a:rPr kumimoji="0" lang="en-DE" sz="1050" b="0" i="0" u="none" strike="noStrike" kern="1200" cap="none" spc="0" normalizeH="0" baseline="0" noProof="0" dirty="0">
                  <a:ln>
                    <a:noFill/>
                  </a:ln>
                  <a:solidFill>
                    <a:schemeClr val="tx1"/>
                  </a:solidFill>
                  <a:effectLst/>
                  <a:uLnTx/>
                  <a:uFillTx/>
                  <a:latin typeface="Arial"/>
                  <a:ea typeface="+mn-ea"/>
                  <a:cs typeface="+mn-cs"/>
                </a:rPr>
              </a:br>
              <a:r>
                <a:rPr kumimoji="0" lang="en-DE" sz="1050" b="0" i="0" u="none" strike="noStrike" kern="1200" cap="none" spc="0" normalizeH="0" baseline="0" noProof="0" dirty="0">
                  <a:ln>
                    <a:noFill/>
                  </a:ln>
                  <a:solidFill>
                    <a:schemeClr val="tx1"/>
                  </a:solidFill>
                  <a:effectLst/>
                  <a:uLnTx/>
                  <a:uFillTx/>
                  <a:latin typeface="Arial"/>
                  <a:ea typeface="+mn-ea"/>
                  <a:cs typeface="+mn-cs"/>
                </a:rPr>
                <a:t>Extraction</a:t>
              </a:r>
            </a:p>
          </p:txBody>
        </p:sp>
        <p:sp>
          <p:nvSpPr>
            <p:cNvPr id="33" name="Rectangle 32">
              <a:extLst>
                <a:ext uri="{FF2B5EF4-FFF2-40B4-BE49-F238E27FC236}">
                  <a16:creationId xmlns:a16="http://schemas.microsoft.com/office/drawing/2014/main" id="{E2A7FD20-1F09-E32F-A496-FB9A7963BEEB}"/>
                </a:ext>
              </a:extLst>
            </p:cNvPr>
            <p:cNvSpPr/>
            <p:nvPr/>
          </p:nvSpPr>
          <p:spPr>
            <a:xfrm>
              <a:off x="4223422" y="2373225"/>
              <a:ext cx="1080000" cy="454869"/>
            </a:xfrm>
            <a:prstGeom prst="rect">
              <a:avLst/>
            </a:prstGeom>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Classification</a:t>
              </a:r>
            </a:p>
          </p:txBody>
        </p:sp>
        <p:sp>
          <p:nvSpPr>
            <p:cNvPr id="34" name="Rectangle 33">
              <a:extLst>
                <a:ext uri="{FF2B5EF4-FFF2-40B4-BE49-F238E27FC236}">
                  <a16:creationId xmlns:a16="http://schemas.microsoft.com/office/drawing/2014/main" id="{9FEC72E3-1EB2-91E9-41BA-D02833B3D575}"/>
                </a:ext>
              </a:extLst>
            </p:cNvPr>
            <p:cNvSpPr/>
            <p:nvPr/>
          </p:nvSpPr>
          <p:spPr>
            <a:xfrm>
              <a:off x="5458457" y="2373224"/>
              <a:ext cx="1080000" cy="454869"/>
            </a:xfrm>
            <a:prstGeom prst="rect">
              <a:avLst/>
            </a:prstGeom>
            <a:solidFill>
              <a:schemeClr val="accent2"/>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bg2"/>
                  </a:solidFill>
                  <a:effectLst/>
                  <a:uLnTx/>
                  <a:uFillTx/>
                  <a:latin typeface="Arial"/>
                  <a:ea typeface="+mn-ea"/>
                  <a:cs typeface="+mn-cs"/>
                </a:rPr>
                <a:t>Class</a:t>
              </a:r>
            </a:p>
          </p:txBody>
        </p:sp>
        <p:cxnSp>
          <p:nvCxnSpPr>
            <p:cNvPr id="35" name="Straight Arrow Connector 34">
              <a:extLst>
                <a:ext uri="{FF2B5EF4-FFF2-40B4-BE49-F238E27FC236}">
                  <a16:creationId xmlns:a16="http://schemas.microsoft.com/office/drawing/2014/main" id="{6DEB0F77-2566-EAD4-ADF5-B073B7C494FF}"/>
                </a:ext>
              </a:extLst>
            </p:cNvPr>
            <p:cNvCxnSpPr>
              <a:stCxn id="30" idx="3"/>
              <a:endCxn id="31" idx="1"/>
            </p:cNvCxnSpPr>
            <p:nvPr/>
          </p:nvCxnSpPr>
          <p:spPr>
            <a:xfrm flipV="1">
              <a:off x="1598317" y="2600660"/>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09DEAC02-C767-C8CC-FD00-F8703B8D3D70}"/>
                </a:ext>
              </a:extLst>
            </p:cNvPr>
            <p:cNvCxnSpPr/>
            <p:nvPr/>
          </p:nvCxnSpPr>
          <p:spPr>
            <a:xfrm flipV="1">
              <a:off x="2833352" y="260374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357B1835-5131-40EA-CCC6-4E21330FFB36}"/>
                </a:ext>
              </a:extLst>
            </p:cNvPr>
            <p:cNvCxnSpPr/>
            <p:nvPr/>
          </p:nvCxnSpPr>
          <p:spPr>
            <a:xfrm flipV="1">
              <a:off x="4068387" y="259358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94881231-51AD-AC88-60B0-266C2576163A}"/>
                </a:ext>
              </a:extLst>
            </p:cNvPr>
            <p:cNvCxnSpPr/>
            <p:nvPr/>
          </p:nvCxnSpPr>
          <p:spPr>
            <a:xfrm flipV="1">
              <a:off x="5303422" y="2576351"/>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9" name="Group 58">
            <a:extLst>
              <a:ext uri="{FF2B5EF4-FFF2-40B4-BE49-F238E27FC236}">
                <a16:creationId xmlns:a16="http://schemas.microsoft.com/office/drawing/2014/main" id="{E96B93EF-A50F-5F5E-D8AC-DDECEAF839A7}"/>
              </a:ext>
            </a:extLst>
          </p:cNvPr>
          <p:cNvGrpSpPr/>
          <p:nvPr/>
        </p:nvGrpSpPr>
        <p:grpSpPr>
          <a:xfrm>
            <a:off x="3007174" y="1973441"/>
            <a:ext cx="6844385" cy="1178761"/>
            <a:chOff x="2977979" y="1953278"/>
            <a:chExt cx="6020140" cy="1089887"/>
          </a:xfrm>
        </p:grpSpPr>
        <p:grpSp>
          <p:nvGrpSpPr>
            <p:cNvPr id="28" name="Group 27">
              <a:extLst>
                <a:ext uri="{FF2B5EF4-FFF2-40B4-BE49-F238E27FC236}">
                  <a16:creationId xmlns:a16="http://schemas.microsoft.com/office/drawing/2014/main" id="{44CFED7C-4FE4-D129-D30C-2F1A1DDBB658}"/>
                </a:ext>
              </a:extLst>
            </p:cNvPr>
            <p:cNvGrpSpPr/>
            <p:nvPr/>
          </p:nvGrpSpPr>
          <p:grpSpPr>
            <a:xfrm>
              <a:off x="2977979" y="1953278"/>
              <a:ext cx="6020140" cy="454871"/>
              <a:chOff x="518317" y="2373224"/>
              <a:chExt cx="6020140" cy="454871"/>
            </a:xfrm>
          </p:grpSpPr>
          <p:sp>
            <p:nvSpPr>
              <p:cNvPr id="16" name="Rectangle 15">
                <a:extLst>
                  <a:ext uri="{FF2B5EF4-FFF2-40B4-BE49-F238E27FC236}">
                    <a16:creationId xmlns:a16="http://schemas.microsoft.com/office/drawing/2014/main" id="{BABBA13F-7343-B803-7FE4-E532D6112828}"/>
                  </a:ext>
                </a:extLst>
              </p:cNvPr>
              <p:cNvSpPr/>
              <p:nvPr/>
            </p:nvSpPr>
            <p:spPr>
              <a:xfrm>
                <a:off x="518317" y="2373226"/>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Acquisition</a:t>
                </a:r>
              </a:p>
            </p:txBody>
          </p:sp>
          <p:sp>
            <p:nvSpPr>
              <p:cNvPr id="18" name="Rectangle 17">
                <a:extLst>
                  <a:ext uri="{FF2B5EF4-FFF2-40B4-BE49-F238E27FC236}">
                    <a16:creationId xmlns:a16="http://schemas.microsoft.com/office/drawing/2014/main" id="{86871E10-EEDF-AA95-3693-1B2C24EC5666}"/>
                  </a:ext>
                </a:extLst>
              </p:cNvPr>
              <p:cNvSpPr/>
              <p:nvPr/>
            </p:nvSpPr>
            <p:spPr>
              <a:xfrm>
                <a:off x="1753352" y="2373225"/>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Preprocessing</a:t>
                </a:r>
              </a:p>
            </p:txBody>
          </p:sp>
          <p:sp>
            <p:nvSpPr>
              <p:cNvPr id="19" name="Rectangle 18">
                <a:extLst>
                  <a:ext uri="{FF2B5EF4-FFF2-40B4-BE49-F238E27FC236}">
                    <a16:creationId xmlns:a16="http://schemas.microsoft.com/office/drawing/2014/main" id="{5FD6DE39-C174-8552-A404-52CD52C618A1}"/>
                  </a:ext>
                </a:extLst>
              </p:cNvPr>
              <p:cNvSpPr/>
              <p:nvPr/>
            </p:nvSpPr>
            <p:spPr>
              <a:xfrm>
                <a:off x="2988387" y="2373225"/>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Feature</a:t>
                </a:r>
                <a:br>
                  <a:rPr kumimoji="0" lang="en-DE" sz="1050" b="0" i="0" u="none" strike="noStrike" kern="1200" cap="none" spc="0" normalizeH="0" baseline="0" noProof="0" dirty="0">
                    <a:ln>
                      <a:noFill/>
                    </a:ln>
                    <a:solidFill>
                      <a:schemeClr val="tx1"/>
                    </a:solidFill>
                    <a:effectLst/>
                    <a:uLnTx/>
                    <a:uFillTx/>
                    <a:latin typeface="Arial"/>
                    <a:ea typeface="+mn-ea"/>
                    <a:cs typeface="+mn-cs"/>
                  </a:rPr>
                </a:br>
                <a:r>
                  <a:rPr kumimoji="0" lang="en-DE" sz="1050" b="0" i="0" u="none" strike="noStrike" kern="1200" cap="none" spc="0" normalizeH="0" baseline="0" noProof="0" dirty="0">
                    <a:ln>
                      <a:noFill/>
                    </a:ln>
                    <a:solidFill>
                      <a:schemeClr val="tx1"/>
                    </a:solidFill>
                    <a:effectLst/>
                    <a:uLnTx/>
                    <a:uFillTx/>
                    <a:latin typeface="Arial"/>
                    <a:ea typeface="+mn-ea"/>
                    <a:cs typeface="+mn-cs"/>
                  </a:rPr>
                  <a:t>Extraction</a:t>
                </a:r>
              </a:p>
            </p:txBody>
          </p:sp>
          <p:sp>
            <p:nvSpPr>
              <p:cNvPr id="20" name="Rectangle 19">
                <a:extLst>
                  <a:ext uri="{FF2B5EF4-FFF2-40B4-BE49-F238E27FC236}">
                    <a16:creationId xmlns:a16="http://schemas.microsoft.com/office/drawing/2014/main" id="{A5C7C8FD-5621-F702-8649-B714D111AB2C}"/>
                  </a:ext>
                </a:extLst>
              </p:cNvPr>
              <p:cNvSpPr/>
              <p:nvPr/>
            </p:nvSpPr>
            <p:spPr>
              <a:xfrm>
                <a:off x="4223422" y="2373225"/>
                <a:ext cx="1080000" cy="454869"/>
              </a:xfrm>
              <a:prstGeom prst="rect">
                <a:avLst/>
              </a:prstGeom>
              <a:solidFill>
                <a:schemeClr val="accent4"/>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Classification</a:t>
                </a:r>
              </a:p>
            </p:txBody>
          </p:sp>
          <p:sp>
            <p:nvSpPr>
              <p:cNvPr id="21" name="Rectangle 20">
                <a:extLst>
                  <a:ext uri="{FF2B5EF4-FFF2-40B4-BE49-F238E27FC236}">
                    <a16:creationId xmlns:a16="http://schemas.microsoft.com/office/drawing/2014/main" id="{208ADB75-E24B-8FE4-BC63-BF3D22663471}"/>
                  </a:ext>
                </a:extLst>
              </p:cNvPr>
              <p:cNvSpPr/>
              <p:nvPr/>
            </p:nvSpPr>
            <p:spPr>
              <a:xfrm>
                <a:off x="5458457" y="2373224"/>
                <a:ext cx="1080000" cy="454869"/>
              </a:xfrm>
              <a:prstGeom prst="rect">
                <a:avLst/>
              </a:prstGeom>
              <a:solidFill>
                <a:schemeClr val="accent2"/>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bg2"/>
                    </a:solidFill>
                    <a:effectLst/>
                    <a:uLnTx/>
                    <a:uFillTx/>
                    <a:latin typeface="Arial"/>
                    <a:ea typeface="+mn-ea"/>
                    <a:cs typeface="+mn-cs"/>
                  </a:rPr>
                  <a:t>Class</a:t>
                </a:r>
              </a:p>
            </p:txBody>
          </p:sp>
          <p:cxnSp>
            <p:nvCxnSpPr>
              <p:cNvPr id="23" name="Straight Arrow Connector 22">
                <a:extLst>
                  <a:ext uri="{FF2B5EF4-FFF2-40B4-BE49-F238E27FC236}">
                    <a16:creationId xmlns:a16="http://schemas.microsoft.com/office/drawing/2014/main" id="{4C54F0ED-25AC-F303-E914-9A08D87BBDFB}"/>
                  </a:ext>
                </a:extLst>
              </p:cNvPr>
              <p:cNvCxnSpPr>
                <a:stCxn id="16" idx="3"/>
                <a:endCxn id="18" idx="1"/>
              </p:cNvCxnSpPr>
              <p:nvPr/>
            </p:nvCxnSpPr>
            <p:spPr>
              <a:xfrm flipV="1">
                <a:off x="1598317" y="2600660"/>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7F7407A-A510-9656-2F04-0C4F12C0B7FC}"/>
                  </a:ext>
                </a:extLst>
              </p:cNvPr>
              <p:cNvCxnSpPr/>
              <p:nvPr/>
            </p:nvCxnSpPr>
            <p:spPr>
              <a:xfrm flipV="1">
                <a:off x="2833352" y="260374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23AEF46C-D054-268E-2695-7082013CD8E7}"/>
                  </a:ext>
                </a:extLst>
              </p:cNvPr>
              <p:cNvCxnSpPr/>
              <p:nvPr/>
            </p:nvCxnSpPr>
            <p:spPr>
              <a:xfrm flipV="1">
                <a:off x="4068387" y="259358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3F5D2672-96D4-2E62-B5B7-BAA68DA82719}"/>
                  </a:ext>
                </a:extLst>
              </p:cNvPr>
              <p:cNvCxnSpPr/>
              <p:nvPr/>
            </p:nvCxnSpPr>
            <p:spPr>
              <a:xfrm flipV="1">
                <a:off x="5303422" y="2576351"/>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sp>
          <p:nvSpPr>
            <p:cNvPr id="40" name="Trapezium 39">
              <a:extLst>
                <a:ext uri="{FF2B5EF4-FFF2-40B4-BE49-F238E27FC236}">
                  <a16:creationId xmlns:a16="http://schemas.microsoft.com/office/drawing/2014/main" id="{51C95A07-715A-91EC-A885-057023301672}"/>
                </a:ext>
              </a:extLst>
            </p:cNvPr>
            <p:cNvSpPr/>
            <p:nvPr/>
          </p:nvSpPr>
          <p:spPr>
            <a:xfrm>
              <a:off x="6494950" y="2650311"/>
              <a:ext cx="1456267" cy="392854"/>
            </a:xfrm>
            <a:prstGeom prst="trapezoid">
              <a:avLst/>
            </a:prstGeom>
            <a:solidFill>
              <a:schemeClr val="accent5"/>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lnSpc>
                  <a:spcPct val="110000"/>
                </a:lnSpc>
                <a:spcAft>
                  <a:spcPts val="1200"/>
                </a:spcAft>
              </a:pPr>
              <a:r>
                <a:rPr kumimoji="0" lang="en-DE" sz="1200" b="0" i="0" u="none" strike="noStrike" kern="1200" cap="none" spc="0" normalizeH="0" baseline="0" noProof="0" dirty="0">
                  <a:ln>
                    <a:noFill/>
                  </a:ln>
                  <a:solidFill>
                    <a:prstClr val="black"/>
                  </a:solidFill>
                  <a:effectLst/>
                  <a:uLnTx/>
                  <a:uFillTx/>
                  <a:latin typeface="Arial"/>
                  <a:ea typeface="+mn-ea"/>
                  <a:cs typeface="+mn-cs"/>
                </a:rPr>
                <a:t>ML algorithm</a:t>
              </a:r>
            </a:p>
          </p:txBody>
        </p:sp>
      </p:grpSp>
      <p:cxnSp>
        <p:nvCxnSpPr>
          <p:cNvPr id="42" name="Straight Arrow Connector 41">
            <a:extLst>
              <a:ext uri="{FF2B5EF4-FFF2-40B4-BE49-F238E27FC236}">
                <a16:creationId xmlns:a16="http://schemas.microsoft.com/office/drawing/2014/main" id="{6F330688-1E21-623A-0671-4A3F222BED5F}"/>
              </a:ext>
            </a:extLst>
          </p:cNvPr>
          <p:cNvCxnSpPr>
            <a:stCxn id="40" idx="0"/>
            <a:endCxn id="20" idx="2"/>
          </p:cNvCxnSpPr>
          <p:nvPr/>
        </p:nvCxnSpPr>
        <p:spPr>
          <a:xfrm flipV="1">
            <a:off x="7833496" y="2465403"/>
            <a:ext cx="0" cy="2619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Trapezium 43">
            <a:extLst>
              <a:ext uri="{FF2B5EF4-FFF2-40B4-BE49-F238E27FC236}">
                <a16:creationId xmlns:a16="http://schemas.microsoft.com/office/drawing/2014/main" id="{93DD3A41-6B98-D824-42C6-2B7D941B4016}"/>
              </a:ext>
            </a:extLst>
          </p:cNvPr>
          <p:cNvSpPr/>
          <p:nvPr/>
        </p:nvSpPr>
        <p:spPr>
          <a:xfrm>
            <a:off x="5601541" y="5204027"/>
            <a:ext cx="1655651" cy="429400"/>
          </a:xfrm>
          <a:prstGeom prst="trapezoid">
            <a:avLst/>
          </a:prstGeom>
          <a:ln/>
        </p:spPr>
        <p:style>
          <a:lnRef idx="2">
            <a:schemeClr val="accent5">
              <a:shade val="50000"/>
            </a:schemeClr>
          </a:lnRef>
          <a:fillRef idx="1">
            <a:schemeClr val="accent5"/>
          </a:fillRef>
          <a:effectRef idx="0">
            <a:schemeClr val="accent5"/>
          </a:effectRef>
          <a:fontRef idx="minor">
            <a:schemeClr val="lt1"/>
          </a:fontRef>
        </p:style>
        <p:txBody>
          <a:bodyPr lIns="180000" tIns="180000" rIns="180000" bIns="180000" rtlCol="0" anchor="ctr"/>
          <a:lstStyle/>
          <a:p>
            <a:pPr algn="ctr">
              <a:lnSpc>
                <a:spcPct val="110000"/>
              </a:lnSpc>
              <a:spcAft>
                <a:spcPts val="1200"/>
              </a:spcAft>
            </a:pPr>
            <a:r>
              <a:rPr kumimoji="0" lang="en-DE" sz="1200" b="0" i="0" u="none" strike="noStrike" kern="1200" cap="none" spc="0" normalizeH="0" baseline="0" noProof="0" dirty="0">
                <a:ln>
                  <a:noFill/>
                </a:ln>
                <a:solidFill>
                  <a:prstClr val="black"/>
                </a:solidFill>
                <a:effectLst/>
                <a:uLnTx/>
                <a:uFillTx/>
                <a:latin typeface="Arial"/>
                <a:ea typeface="+mn-ea"/>
                <a:cs typeface="+mn-cs"/>
              </a:rPr>
              <a:t>DL algorithm</a:t>
            </a:r>
          </a:p>
        </p:txBody>
      </p:sp>
      <p:cxnSp>
        <p:nvCxnSpPr>
          <p:cNvPr id="46" name="Straight Arrow Connector 45">
            <a:extLst>
              <a:ext uri="{FF2B5EF4-FFF2-40B4-BE49-F238E27FC236}">
                <a16:creationId xmlns:a16="http://schemas.microsoft.com/office/drawing/2014/main" id="{79407F1C-3F54-CA2A-D51A-12FFB08E7571}"/>
              </a:ext>
            </a:extLst>
          </p:cNvPr>
          <p:cNvCxnSpPr>
            <a:cxnSpLocks/>
            <a:stCxn id="44" idx="0"/>
            <a:endCxn id="31" idx="2"/>
          </p:cNvCxnSpPr>
          <p:nvPr/>
        </p:nvCxnSpPr>
        <p:spPr>
          <a:xfrm flipH="1" flipV="1">
            <a:off x="5025237" y="4775365"/>
            <a:ext cx="1404130" cy="428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F9E66C84-02A8-AE76-7C4B-D516BE991879}"/>
              </a:ext>
            </a:extLst>
          </p:cNvPr>
          <p:cNvCxnSpPr>
            <a:cxnSpLocks/>
            <a:stCxn id="44" idx="0"/>
            <a:endCxn id="32" idx="2"/>
          </p:cNvCxnSpPr>
          <p:nvPr/>
        </p:nvCxnSpPr>
        <p:spPr>
          <a:xfrm flipV="1">
            <a:off x="6429367" y="4775365"/>
            <a:ext cx="0" cy="428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703B987D-C6AE-3F93-3AD6-299A63156D31}"/>
              </a:ext>
            </a:extLst>
          </p:cNvPr>
          <p:cNvCxnSpPr>
            <a:cxnSpLocks/>
            <a:stCxn id="44" idx="0"/>
            <a:endCxn id="33" idx="2"/>
          </p:cNvCxnSpPr>
          <p:nvPr/>
        </p:nvCxnSpPr>
        <p:spPr>
          <a:xfrm flipV="1">
            <a:off x="6429367" y="4775365"/>
            <a:ext cx="1404129" cy="428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D40E8FB4-E131-82A6-B59A-A81712FF373D}"/>
              </a:ext>
            </a:extLst>
          </p:cNvPr>
          <p:cNvCxnSpPr/>
          <p:nvPr/>
        </p:nvCxnSpPr>
        <p:spPr>
          <a:xfrm>
            <a:off x="1337388" y="3528907"/>
            <a:ext cx="8721012" cy="0"/>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6963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4" grpId="0" animBg="1"/>
    </p:bldLst>
  </p:timing>
</p:sld>
</file>

<file path=ppt/theme/theme1.xml><?xml version="1.0" encoding="utf-8"?>
<a:theme xmlns:a="http://schemas.openxmlformats.org/drawingml/2006/main" name="FAU - Technische Fakultät">
  <a:themeElements>
    <a:clrScheme name="FAU - Grau">
      <a:dk1>
        <a:sysClr val="windowText" lastClr="000000"/>
      </a:dk1>
      <a:lt1>
        <a:srgbClr val="FFFFFF"/>
      </a:lt1>
      <a:dk2>
        <a:srgbClr val="8C9FB1"/>
      </a:dk2>
      <a:lt2>
        <a:srgbClr val="FFFFFF"/>
      </a:lt2>
      <a:accent1>
        <a:srgbClr val="7F7F7F"/>
      </a:accent1>
      <a:accent2>
        <a:srgbClr val="204251"/>
      </a:accent2>
      <a:accent3>
        <a:srgbClr val="2F586E"/>
      </a:accent3>
      <a:accent4>
        <a:srgbClr val="8C9FB1"/>
      </a:accent4>
      <a:accent5>
        <a:srgbClr val="C2D0DC"/>
      </a:accent5>
      <a:accent6>
        <a:srgbClr val="C7C7C7"/>
      </a:accent6>
      <a:hlink>
        <a:srgbClr val="2F586E"/>
      </a:hlink>
      <a:folHlink>
        <a:srgbClr val="000000"/>
      </a:folHlink>
    </a:clrScheme>
    <a:fontScheme name="FA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lIns="180000" tIns="180000" rIns="180000" bIns="180000" rtlCol="0" anchor="ctr"/>
      <a:lstStyle>
        <a:def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schemeClr val="tx1"/>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Arial"/>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B7C64748B88E4F4A81E78C320064AA18" ma:contentTypeVersion="13" ma:contentTypeDescription="Ein neues Dokument erstellen." ma:contentTypeScope="" ma:versionID="7d7fe78eff81fbacf66dc0ff6aeec5a3">
  <xsd:schema xmlns:xsd="http://www.w3.org/2001/XMLSchema" xmlns:xs="http://www.w3.org/2001/XMLSchema" xmlns:p="http://schemas.microsoft.com/office/2006/metadata/properties" xmlns:ns2="e1a9e197-d112-4abb-aa0c-4ed035d690a3" xmlns:ns3="5d4c14f1-5e26-4315-944b-e10ebb29e5be" targetNamespace="http://schemas.microsoft.com/office/2006/metadata/properties" ma:root="true" ma:fieldsID="798e591f6d3205a21a5c8f3fdff7cfef" ns2:_="" ns3:_="">
    <xsd:import namespace="e1a9e197-d112-4abb-aa0c-4ed035d690a3"/>
    <xsd:import namespace="5d4c14f1-5e26-4315-944b-e10ebb29e5b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a9e197-d112-4abb-aa0c-4ed035d690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4c14f1-5e26-4315-944b-e10ebb29e5be" elementFormDefault="qualified">
    <xsd:import namespace="http://schemas.microsoft.com/office/2006/documentManagement/types"/>
    <xsd:import namespace="http://schemas.microsoft.com/office/infopath/2007/PartnerControls"/>
    <xsd:element name="SharedWithUsers" ma:index="1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57329C-FB5F-4A4D-B331-82D30E9A7432}">
  <ds:schemaRefs>
    <ds:schemaRef ds:uri="http://schemas.microsoft.com/sharepoint/v3/contenttype/forms"/>
  </ds:schemaRefs>
</ds:datastoreItem>
</file>

<file path=customXml/itemProps2.xml><?xml version="1.0" encoding="utf-8"?>
<ds:datastoreItem xmlns:ds="http://schemas.openxmlformats.org/officeDocument/2006/customXml" ds:itemID="{CC1A7FE3-81F7-4596-A188-3EE8D4188E1F}">
  <ds:schemaRefs>
    <ds:schemaRef ds:uri="http://schemas.microsoft.com/office/2006/documentManagement/types"/>
    <ds:schemaRef ds:uri="e1a9e197-d112-4abb-aa0c-4ed035d690a3"/>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5d4c14f1-5e26-4315-944b-e10ebb29e5be"/>
    <ds:schemaRef ds:uri="http://www.w3.org/XML/1998/namespace"/>
    <ds:schemaRef ds:uri="http://purl.org/dc/dcmitype/"/>
  </ds:schemaRefs>
</ds:datastoreItem>
</file>

<file path=customXml/itemProps3.xml><?xml version="1.0" encoding="utf-8"?>
<ds:datastoreItem xmlns:ds="http://schemas.openxmlformats.org/officeDocument/2006/customXml" ds:itemID="{CDFBE955-EBBF-441B-94AE-DC551CE167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a9e197-d112-4abb-aa0c-4ed035d690a3"/>
    <ds:schemaRef ds:uri="5d4c14f1-5e26-4315-944b-e10ebb29e5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3141</TotalTime>
  <Words>4710</Words>
  <Application>Microsoft Macintosh PowerPoint</Application>
  <PresentationFormat>Widescreen</PresentationFormat>
  <Paragraphs>871</Paragraphs>
  <Slides>35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Cambria</vt:lpstr>
      <vt:lpstr>Cambria Math</vt:lpstr>
      <vt:lpstr>Corbel</vt:lpstr>
      <vt:lpstr>Symbol</vt:lpstr>
      <vt:lpstr>FAU - Technische Fakultät</vt:lpstr>
      <vt:lpstr>Design and evaluation of a Deep Learning approach to quantify immune cell infiltrates in volumetric autofluorescence image data</vt:lpstr>
      <vt:lpstr>Outline</vt:lpstr>
      <vt:lpstr>Motivation Quantification of immune cells in stacks</vt:lpstr>
      <vt:lpstr>Analysis sequence</vt:lpstr>
      <vt:lpstr>Image analysis</vt:lpstr>
      <vt:lpstr>Image analysis</vt:lpstr>
      <vt:lpstr>Image analysis</vt:lpstr>
      <vt:lpstr>Machine Learning in image analysis</vt:lpstr>
      <vt:lpstr>Machine Learning in image analysis</vt:lpstr>
      <vt:lpstr>Aims</vt:lpstr>
      <vt:lpstr>Machine Learning in image analysis</vt:lpstr>
      <vt:lpstr>Machine Learning in image analysis</vt:lpstr>
      <vt:lpstr>Results: Cell Simulator</vt:lpstr>
      <vt:lpstr>Cell Simulator</vt:lpstr>
      <vt:lpstr>Cell Simulator</vt:lpstr>
      <vt:lpstr>Cell Simulator</vt:lpstr>
      <vt:lpstr>Cell simulator</vt:lpstr>
      <vt:lpstr>Cell Simulator</vt:lpstr>
      <vt:lpstr>Results: Neural Network</vt:lpstr>
      <vt:lpstr>Neural Network</vt:lpstr>
      <vt:lpstr>Neural Network</vt:lpstr>
      <vt:lpstr>Neural Network</vt:lpstr>
      <vt:lpstr>Neural Network</vt:lpstr>
      <vt:lpstr>Neural Network</vt:lpstr>
      <vt:lpstr>Neural Network</vt:lpstr>
      <vt:lpstr>Neural Network</vt:lpstr>
      <vt:lpstr>Results: Quantification performance</vt:lpstr>
      <vt:lpstr>Quantification of cells</vt:lpstr>
      <vt:lpstr>Quantification of cells</vt:lpstr>
      <vt:lpstr>Conclusion</vt:lpstr>
      <vt:lpstr>Conclusions and future work</vt:lpstr>
      <vt:lpstr>PowerPoint Presentation</vt:lpstr>
      <vt:lpstr>Supplementary slide</vt:lpstr>
      <vt:lpstr>Supplementary slides</vt:lpstr>
      <vt:lpstr>Supplementary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Willkommen</dc:title>
  <dc:creator>Julia Gutschmidt</dc:creator>
  <cp:lastModifiedBy>Sergei Dobrovolskii</cp:lastModifiedBy>
  <cp:revision>154</cp:revision>
  <dcterms:created xsi:type="dcterms:W3CDTF">2021-11-18T07:49:57Z</dcterms:created>
  <dcterms:modified xsi:type="dcterms:W3CDTF">2022-09-20T10:40:54Z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0x010100B7C64748B88E4F4A81E78C320064AA18</vt:lpwstr>
  </property>
</Properties>
</file>